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8" r:id="rId2"/>
    <p:sldId id="285" r:id="rId3"/>
    <p:sldId id="257" r:id="rId4"/>
    <p:sldId id="269" r:id="rId5"/>
    <p:sldId id="299" r:id="rId6"/>
    <p:sldId id="265" r:id="rId7"/>
    <p:sldId id="263" r:id="rId8"/>
    <p:sldId id="266" r:id="rId9"/>
    <p:sldId id="267" r:id="rId10"/>
    <p:sldId id="268" r:id="rId11"/>
    <p:sldId id="270" r:id="rId12"/>
    <p:sldId id="271" r:id="rId13"/>
    <p:sldId id="272" r:id="rId14"/>
    <p:sldId id="273" r:id="rId15"/>
    <p:sldId id="283" r:id="rId16"/>
    <p:sldId id="277" r:id="rId17"/>
    <p:sldId id="286" r:id="rId18"/>
    <p:sldId id="288" r:id="rId19"/>
    <p:sldId id="289" r:id="rId20"/>
    <p:sldId id="291" r:id="rId21"/>
    <p:sldId id="292" r:id="rId22"/>
    <p:sldId id="293" r:id="rId23"/>
    <p:sldId id="294" r:id="rId24"/>
    <p:sldId id="295" r:id="rId25"/>
    <p:sldId id="296" r:id="rId26"/>
    <p:sldId id="297" r:id="rId27"/>
    <p:sldId id="298" r:id="rId28"/>
    <p:sldId id="287"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92"/>
    <a:srgbClr val="F68D10"/>
    <a:srgbClr val="FFFFFF"/>
    <a:srgbClr val="896BE7"/>
    <a:srgbClr val="4472C4"/>
    <a:srgbClr val="3F4A57"/>
    <a:srgbClr val="232F3E"/>
    <a:srgbClr val="F7981F"/>
    <a:srgbClr val="DB832B"/>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15" autoAdjust="0"/>
  </p:normalViewPr>
  <p:slideViewPr>
    <p:cSldViewPr snapToGrid="0">
      <p:cViewPr>
        <p:scale>
          <a:sx n="100" d="100"/>
          <a:sy n="100" d="100"/>
        </p:scale>
        <p:origin x="9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0B2F9-6523-432F-BB0D-F5CC972E1FC9}" type="datetimeFigureOut">
              <a:rPr lang="fr-FR" smtClean="0"/>
              <a:t>13/02/2025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9521B-6404-43DA-B463-615B570F8B7E}" type="slidenum">
              <a:rPr lang="fr-FR" smtClean="0"/>
              <a:t>‹N°›</a:t>
            </a:fld>
            <a:endParaRPr lang="fr-FR"/>
          </a:p>
        </p:txBody>
      </p:sp>
    </p:spTree>
    <p:extLst>
      <p:ext uri="{BB962C8B-B14F-4D97-AF65-F5344CB8AC3E}">
        <p14:creationId xmlns:p14="http://schemas.microsoft.com/office/powerpoint/2010/main" val="1070309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2</a:t>
            </a:fld>
            <a:endParaRPr lang="fr-FR"/>
          </a:p>
        </p:txBody>
      </p:sp>
    </p:spTree>
    <p:extLst>
      <p:ext uri="{BB962C8B-B14F-4D97-AF65-F5344CB8AC3E}">
        <p14:creationId xmlns:p14="http://schemas.microsoft.com/office/powerpoint/2010/main" val="2322315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19</a:t>
            </a:fld>
            <a:endParaRPr lang="fr-FR"/>
          </a:p>
        </p:txBody>
      </p:sp>
    </p:spTree>
    <p:extLst>
      <p:ext uri="{BB962C8B-B14F-4D97-AF65-F5344CB8AC3E}">
        <p14:creationId xmlns:p14="http://schemas.microsoft.com/office/powerpoint/2010/main" val="782837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20</a:t>
            </a:fld>
            <a:endParaRPr lang="fr-FR"/>
          </a:p>
        </p:txBody>
      </p:sp>
    </p:spTree>
    <p:extLst>
      <p:ext uri="{BB962C8B-B14F-4D97-AF65-F5344CB8AC3E}">
        <p14:creationId xmlns:p14="http://schemas.microsoft.com/office/powerpoint/2010/main" val="3669038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21</a:t>
            </a:fld>
            <a:endParaRPr lang="fr-FR"/>
          </a:p>
        </p:txBody>
      </p:sp>
    </p:spTree>
    <p:extLst>
      <p:ext uri="{BB962C8B-B14F-4D97-AF65-F5344CB8AC3E}">
        <p14:creationId xmlns:p14="http://schemas.microsoft.com/office/powerpoint/2010/main" val="403892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22</a:t>
            </a:fld>
            <a:endParaRPr lang="fr-FR"/>
          </a:p>
        </p:txBody>
      </p:sp>
    </p:spTree>
    <p:extLst>
      <p:ext uri="{BB962C8B-B14F-4D97-AF65-F5344CB8AC3E}">
        <p14:creationId xmlns:p14="http://schemas.microsoft.com/office/powerpoint/2010/main" val="4008559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23</a:t>
            </a:fld>
            <a:endParaRPr lang="fr-FR"/>
          </a:p>
        </p:txBody>
      </p:sp>
    </p:spTree>
    <p:extLst>
      <p:ext uri="{BB962C8B-B14F-4D97-AF65-F5344CB8AC3E}">
        <p14:creationId xmlns:p14="http://schemas.microsoft.com/office/powerpoint/2010/main" val="333223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24</a:t>
            </a:fld>
            <a:endParaRPr lang="fr-FR"/>
          </a:p>
        </p:txBody>
      </p:sp>
    </p:spTree>
    <p:extLst>
      <p:ext uri="{BB962C8B-B14F-4D97-AF65-F5344CB8AC3E}">
        <p14:creationId xmlns:p14="http://schemas.microsoft.com/office/powerpoint/2010/main" val="698804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25</a:t>
            </a:fld>
            <a:endParaRPr lang="fr-FR"/>
          </a:p>
        </p:txBody>
      </p:sp>
    </p:spTree>
    <p:extLst>
      <p:ext uri="{BB962C8B-B14F-4D97-AF65-F5344CB8AC3E}">
        <p14:creationId xmlns:p14="http://schemas.microsoft.com/office/powerpoint/2010/main" val="3305282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26</a:t>
            </a:fld>
            <a:endParaRPr lang="fr-FR"/>
          </a:p>
        </p:txBody>
      </p:sp>
    </p:spTree>
    <p:extLst>
      <p:ext uri="{BB962C8B-B14F-4D97-AF65-F5344CB8AC3E}">
        <p14:creationId xmlns:p14="http://schemas.microsoft.com/office/powerpoint/2010/main" val="174318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27</a:t>
            </a:fld>
            <a:endParaRPr lang="fr-FR"/>
          </a:p>
        </p:txBody>
      </p:sp>
    </p:spTree>
    <p:extLst>
      <p:ext uri="{BB962C8B-B14F-4D97-AF65-F5344CB8AC3E}">
        <p14:creationId xmlns:p14="http://schemas.microsoft.com/office/powerpoint/2010/main" val="204881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Avantages :</a:t>
            </a:r>
          </a:p>
          <a:p>
            <a:endParaRPr lang="fr-FR" dirty="0"/>
          </a:p>
          <a:p>
            <a:pPr marL="171450" indent="-171450">
              <a:buFontTx/>
              <a:buChar char="-"/>
            </a:pPr>
            <a:r>
              <a:rPr lang="fr-FR" dirty="0"/>
              <a:t>Des dépenses d'investissement remplacées par des dépenses variables – Au lieu d'investir massivement dans les centres de données et les serveurs avant de savoir comment vous allez les utiliser, vous ne payez que les ressources informatiques que vous consommez, quand vous les consommez</a:t>
            </a:r>
          </a:p>
          <a:p>
            <a:pPr marL="171450" indent="-171450">
              <a:buFontTx/>
              <a:buChar char="-"/>
            </a:pPr>
            <a:r>
              <a:rPr lang="fr-FR" dirty="0"/>
              <a:t>Des économies d'échelle massives – À l'aide du cloud </a:t>
            </a:r>
            <a:r>
              <a:rPr lang="fr-FR" dirty="0" err="1"/>
              <a:t>computing</a:t>
            </a:r>
            <a:r>
              <a:rPr lang="fr-FR" dirty="0"/>
              <a:t>, vous pouvez obtenir un coût variable moins élevé que celui que vous auriez de votre côté</a:t>
            </a:r>
          </a:p>
          <a:p>
            <a:pPr marL="171450" indent="-171450">
              <a:buFontTx/>
              <a:buChar char="-"/>
            </a:pPr>
            <a:r>
              <a:rPr lang="fr-FR" dirty="0"/>
              <a:t>Vous disposez de la capacité dont vous avez besoin, et vous pouvez l'agrandir ou la réduire à la demande, en quelques minutes</a:t>
            </a:r>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4</a:t>
            </a:fld>
            <a:endParaRPr lang="fr-FR"/>
          </a:p>
        </p:txBody>
      </p:sp>
    </p:spTree>
    <p:extLst>
      <p:ext uri="{BB962C8B-B14F-4D97-AF65-F5344CB8AC3E}">
        <p14:creationId xmlns:p14="http://schemas.microsoft.com/office/powerpoint/2010/main" val="337580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Iaas</a:t>
            </a:r>
            <a:r>
              <a:rPr lang="fr-FR" dirty="0"/>
              <a:t> : L'offre IaaS vous apporte un niveau élevé de flexibilité et de contrôle de gestion sur vos ressources informatiques. De plus, elle ressemble beaucoup aux ressources informatiques existantes auxquelles sont habitués de nombreux développeurs et services informatiques.</a:t>
            </a:r>
          </a:p>
          <a:p>
            <a:endParaRPr lang="fr-FR" dirty="0"/>
          </a:p>
          <a:p>
            <a:r>
              <a:rPr lang="fr-FR" dirty="0"/>
              <a:t>PaaS :  Vous êtes ainsi plus efficace, car vous n'avez pas à vous soucier de l'approvisionnement des ressources, de la planification des capacités, de la maintenance logicielle, de l'application de correctifs ou de toute autre charge indifférenciée liée à l'exécution de votre application.</a:t>
            </a:r>
          </a:p>
          <a:p>
            <a:endParaRPr lang="fr-FR" dirty="0"/>
          </a:p>
          <a:p>
            <a:r>
              <a:rPr lang="fr-FR" dirty="0"/>
              <a:t>Saas :  Ainsi, vous pouvez vous focaliser sur l'utilisation du logiciel. Une messagerie web est un exemple courant d'application SaaS que vous pouvez utiliser pour envoyer et recevoir des e-mails sans avoir à gérer les fonctions supplémentaires du produit ou maintenir les serveurs et les systèmes d'exploitation exécutés par le programme.</a:t>
            </a:r>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5</a:t>
            </a:fld>
            <a:endParaRPr lang="fr-FR"/>
          </a:p>
        </p:txBody>
      </p:sp>
    </p:spTree>
    <p:extLst>
      <p:ext uri="{BB962C8B-B14F-4D97-AF65-F5344CB8AC3E}">
        <p14:creationId xmlns:p14="http://schemas.microsoft.com/office/powerpoint/2010/main" val="2481094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7</a:t>
            </a:fld>
            <a:endParaRPr lang="fr-FR"/>
          </a:p>
        </p:txBody>
      </p:sp>
    </p:spTree>
    <p:extLst>
      <p:ext uri="{BB962C8B-B14F-4D97-AF65-F5344CB8AC3E}">
        <p14:creationId xmlns:p14="http://schemas.microsoft.com/office/powerpoint/2010/main" val="1112190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Roboto" panose="02000000000000000000" pitchFamily="2" charset="0"/>
                <a:ea typeface="Roboto" panose="02000000000000000000" pitchFamily="2" charset="0"/>
                <a:cs typeface="Roboto" panose="02000000000000000000" pitchFamily="2" charset="0"/>
              </a:rPr>
              <a:t>Grâce à son infrastructure évolutive et fiable, AWS est devenu un leader mondial du </a:t>
            </a:r>
            <a:r>
              <a:rPr lang="fr-FR" b="1" dirty="0">
                <a:solidFill>
                  <a:srgbClr val="FF9000"/>
                </a:solidFill>
                <a:latin typeface="Roboto" panose="02000000000000000000" pitchFamily="2" charset="0"/>
                <a:ea typeface="Roboto" panose="02000000000000000000" pitchFamily="2" charset="0"/>
                <a:cs typeface="Roboto" panose="02000000000000000000" pitchFamily="2" charset="0"/>
              </a:rPr>
              <a:t>Cloud Computing</a:t>
            </a:r>
            <a:r>
              <a:rPr lang="fr-FR" dirty="0">
                <a:latin typeface="Roboto" panose="02000000000000000000" pitchFamily="2" charset="0"/>
                <a:ea typeface="Roboto" panose="02000000000000000000" pitchFamily="2" charset="0"/>
                <a:cs typeface="Roboto" panose="02000000000000000000" pitchFamily="2" charset="0"/>
              </a:rPr>
              <a:t>, desservant des millions de clients dans le monde et alimentant diverses entreprises, des startups aux entreprises. Cette plateforme regroupe des </a:t>
            </a:r>
            <a:r>
              <a:rPr lang="fr-FR" b="1" dirty="0">
                <a:latin typeface="Roboto" panose="02000000000000000000" pitchFamily="2" charset="0"/>
                <a:ea typeface="Roboto" panose="02000000000000000000" pitchFamily="2" charset="0"/>
                <a:cs typeface="Roboto" panose="02000000000000000000" pitchFamily="2" charset="0"/>
              </a:rPr>
              <a:t>IaaS</a:t>
            </a:r>
            <a:r>
              <a:rPr lang="fr-FR" dirty="0">
                <a:latin typeface="Roboto" panose="02000000000000000000" pitchFamily="2" charset="0"/>
                <a:ea typeface="Roboto" panose="02000000000000000000" pitchFamily="2" charset="0"/>
                <a:cs typeface="Roboto" panose="02000000000000000000" pitchFamily="2" charset="0"/>
              </a:rPr>
              <a:t> (infrastructures en tant que service) des </a:t>
            </a:r>
            <a:r>
              <a:rPr lang="fr-FR" b="1" dirty="0">
                <a:latin typeface="Roboto" panose="02000000000000000000" pitchFamily="2" charset="0"/>
                <a:ea typeface="Roboto" panose="02000000000000000000" pitchFamily="2" charset="0"/>
                <a:cs typeface="Roboto" panose="02000000000000000000" pitchFamily="2" charset="0"/>
              </a:rPr>
              <a:t>PaaS</a:t>
            </a:r>
            <a:r>
              <a:rPr lang="fr-FR" dirty="0">
                <a:latin typeface="Roboto" panose="02000000000000000000" pitchFamily="2" charset="0"/>
                <a:ea typeface="Roboto" panose="02000000000000000000" pitchFamily="2" charset="0"/>
                <a:cs typeface="Roboto" panose="02000000000000000000" pitchFamily="2" charset="0"/>
              </a:rPr>
              <a:t> (plateformes en tant que service), et des </a:t>
            </a:r>
            <a:r>
              <a:rPr lang="fr-FR" b="1" dirty="0">
                <a:latin typeface="Roboto" panose="02000000000000000000" pitchFamily="2" charset="0"/>
                <a:ea typeface="Roboto" panose="02000000000000000000" pitchFamily="2" charset="0"/>
                <a:cs typeface="Roboto" panose="02000000000000000000" pitchFamily="2" charset="0"/>
              </a:rPr>
              <a:t>SaaS</a:t>
            </a:r>
            <a:r>
              <a:rPr lang="fr-FR" dirty="0">
                <a:latin typeface="Roboto" panose="02000000000000000000" pitchFamily="2" charset="0"/>
                <a:ea typeface="Roboto" panose="02000000000000000000" pitchFamily="2" charset="0"/>
                <a:cs typeface="Roboto" panose="02000000000000000000" pitchFamily="2" charset="0"/>
              </a:rPr>
              <a:t> (logiciels en tant que service).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8</a:t>
            </a:fld>
            <a:endParaRPr lang="fr-FR"/>
          </a:p>
        </p:txBody>
      </p:sp>
    </p:spTree>
    <p:extLst>
      <p:ext uri="{BB962C8B-B14F-4D97-AF65-F5344CB8AC3E}">
        <p14:creationId xmlns:p14="http://schemas.microsoft.com/office/powerpoint/2010/main" val="1794808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F9000"/>
                </a:solidFill>
                <a:latin typeface="Roboto" panose="02000000000000000000" pitchFamily="2" charset="0"/>
                <a:ea typeface="Roboto" panose="02000000000000000000" pitchFamily="2" charset="0"/>
              </a:rPr>
              <a:t>Évolutivité et flexibilité</a:t>
            </a:r>
            <a:r>
              <a:rPr lang="fr-FR" sz="1200" dirty="0">
                <a:latin typeface="Roboto" panose="02000000000000000000" pitchFamily="2" charset="0"/>
                <a:ea typeface="Roboto" panose="02000000000000000000" pitchFamily="2" charset="0"/>
              </a:rPr>
              <a:t> : AWS permet de monter en charge rapidement en fonction des besoins, ce qui permet aux entreprises d'ajuster facilement leurs ressources informatiques en fonction de la demande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rgbClr val="FF9000"/>
                </a:solidFill>
                <a:latin typeface="Roboto" panose="02000000000000000000" pitchFamily="2" charset="0"/>
                <a:ea typeface="Roboto" panose="02000000000000000000" pitchFamily="2" charset="0"/>
              </a:rPr>
              <a:t>Facilité d'utilisation </a:t>
            </a:r>
            <a:r>
              <a:rPr lang="fr-FR" sz="1200" dirty="0">
                <a:latin typeface="Roboto" panose="02000000000000000000" pitchFamily="2" charset="0"/>
                <a:ea typeface="Roboto" panose="02000000000000000000" pitchFamily="2" charset="0"/>
              </a:rPr>
              <a:t>: AWS propose une interface utilisateur conviviale et une documentation complète pour faciliter la configuration, la gestion et le déploiement des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Roboto" panose="02000000000000000000" pitchFamily="2" charset="0"/>
              <a:ea typeface="Roboto" panose="02000000000000000000" pitchFamily="2" charset="0"/>
            </a:endParaRPr>
          </a:p>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12</a:t>
            </a:fld>
            <a:endParaRPr lang="fr-FR"/>
          </a:p>
        </p:txBody>
      </p:sp>
    </p:spTree>
    <p:extLst>
      <p:ext uri="{BB962C8B-B14F-4D97-AF65-F5344CB8AC3E}">
        <p14:creationId xmlns:p14="http://schemas.microsoft.com/office/powerpoint/2010/main" val="142386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16</a:t>
            </a:fld>
            <a:endParaRPr lang="fr-FR"/>
          </a:p>
        </p:txBody>
      </p:sp>
    </p:spTree>
    <p:extLst>
      <p:ext uri="{BB962C8B-B14F-4D97-AF65-F5344CB8AC3E}">
        <p14:creationId xmlns:p14="http://schemas.microsoft.com/office/powerpoint/2010/main" val="272174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Cette architecture AWS représente le déploiement d'un serveur web sur une instance </a:t>
            </a:r>
            <a:r>
              <a:rPr lang="fr-FR" b="1" dirty="0"/>
              <a:t>EC2</a:t>
            </a:r>
            <a:r>
              <a:rPr lang="fr-FR" dirty="0"/>
              <a:t> au sein d’un </a:t>
            </a:r>
            <a:r>
              <a:rPr lang="fr-FR" b="1" dirty="0"/>
              <a:t>VPC (Virtual </a:t>
            </a:r>
            <a:r>
              <a:rPr lang="fr-FR" b="1" dirty="0" err="1"/>
              <a:t>Private</a:t>
            </a:r>
            <a:r>
              <a:rPr lang="fr-FR" b="1" dirty="0"/>
              <a:t> Cloud)</a:t>
            </a:r>
            <a:r>
              <a:rPr lang="fr-FR" dirty="0"/>
              <a:t> avec une </a:t>
            </a:r>
            <a:r>
              <a:rPr lang="fr-FR" b="1" dirty="0" err="1"/>
              <a:t>subnet</a:t>
            </a:r>
            <a:r>
              <a:rPr lang="fr-FR" b="1" dirty="0"/>
              <a:t> publique</a:t>
            </a:r>
            <a:r>
              <a:rPr lang="fr-FR" dirty="0"/>
              <a:t>. L’instance EC2, qui héberge l’application web, est connectée à Internet via une </a:t>
            </a:r>
            <a:r>
              <a:rPr lang="fr-FR" b="1" dirty="0"/>
              <a:t>Internet Gateway</a:t>
            </a:r>
            <a:r>
              <a:rPr lang="fr-FR" dirty="0"/>
              <a:t>, permettant aux utilisateurs d’accéder au serveur depuis l’extérieur du cloud AWS.</a:t>
            </a:r>
          </a:p>
          <a:p>
            <a:endParaRPr lang="fr-FR" dirty="0"/>
          </a:p>
          <a:p>
            <a:r>
              <a:rPr lang="fr-FR" dirty="0"/>
              <a:t>Pour la gestion des noms de domaine, </a:t>
            </a:r>
            <a:r>
              <a:rPr lang="fr-FR" b="1" dirty="0"/>
              <a:t>Amazon Route 53</a:t>
            </a:r>
            <a:r>
              <a:rPr lang="fr-FR" dirty="0"/>
              <a:t> est utilisé comme service DNS pour faire correspondre un nom de domaine personnalisé à l’adresse IP publique de l’instance EC2. Lorsqu’un utilisateur effectue une requête via Internet, Route 53 la dirige vers l’instance EC2 via l’Internet Gateway. Cette configuration assure que le serveur web est accessible en ligne tout en bénéficiant des fonctionnalités de sécurité et de gestion réseau offertes par AWS.</a:t>
            </a:r>
          </a:p>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17</a:t>
            </a:fld>
            <a:endParaRPr lang="fr-FR"/>
          </a:p>
        </p:txBody>
      </p:sp>
    </p:spTree>
    <p:extLst>
      <p:ext uri="{BB962C8B-B14F-4D97-AF65-F5344CB8AC3E}">
        <p14:creationId xmlns:p14="http://schemas.microsoft.com/office/powerpoint/2010/main" val="2255131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B9521B-6404-43DA-B463-615B570F8B7E}" type="slidenum">
              <a:rPr lang="fr-FR" smtClean="0"/>
              <a:t>18</a:t>
            </a:fld>
            <a:endParaRPr lang="fr-FR"/>
          </a:p>
        </p:txBody>
      </p:sp>
    </p:spTree>
    <p:extLst>
      <p:ext uri="{BB962C8B-B14F-4D97-AF65-F5344CB8AC3E}">
        <p14:creationId xmlns:p14="http://schemas.microsoft.com/office/powerpoint/2010/main" val="1210658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EB12D0-929C-356F-AB0E-8B81A4FAE8D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34B2AAA-CC09-673E-ED99-70B5641F76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3B0E17F-7C6D-EE4A-7727-0D880EBB9183}"/>
              </a:ext>
            </a:extLst>
          </p:cNvPr>
          <p:cNvSpPr>
            <a:spLocks noGrp="1"/>
          </p:cNvSpPr>
          <p:nvPr>
            <p:ph type="dt" sz="half" idx="10"/>
          </p:nvPr>
        </p:nvSpPr>
        <p:spPr/>
        <p:txBody>
          <a:bodyPr/>
          <a:lstStyle/>
          <a:p>
            <a:fld id="{017481D6-1E21-4620-ACC9-D2AE4B934AFC}" type="datetimeFigureOut">
              <a:rPr lang="fr-FR" smtClean="0"/>
              <a:t>13/02/2025</a:t>
            </a:fld>
            <a:endParaRPr lang="fr-FR"/>
          </a:p>
        </p:txBody>
      </p:sp>
      <p:sp>
        <p:nvSpPr>
          <p:cNvPr id="5" name="Espace réservé du pied de page 4">
            <a:extLst>
              <a:ext uri="{FF2B5EF4-FFF2-40B4-BE49-F238E27FC236}">
                <a16:creationId xmlns:a16="http://schemas.microsoft.com/office/drawing/2014/main" id="{E95D6DC7-9CC1-A824-E9A6-FEC8C73AF14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12839B2-BA75-0F93-75B8-3DDE95ED9267}"/>
              </a:ext>
            </a:extLst>
          </p:cNvPr>
          <p:cNvSpPr>
            <a:spLocks noGrp="1"/>
          </p:cNvSpPr>
          <p:nvPr>
            <p:ph type="sldNum" sz="quarter" idx="12"/>
          </p:nvPr>
        </p:nvSpPr>
        <p:spPr/>
        <p:txBody>
          <a:bodyPr/>
          <a:lstStyle/>
          <a:p>
            <a:fld id="{FEFD7B06-18AA-4447-90CB-4618E5C08FD8}" type="slidenum">
              <a:rPr lang="fr-FR" smtClean="0"/>
              <a:t>‹N°›</a:t>
            </a:fld>
            <a:endParaRPr lang="fr-FR"/>
          </a:p>
        </p:txBody>
      </p:sp>
    </p:spTree>
    <p:extLst>
      <p:ext uri="{BB962C8B-B14F-4D97-AF65-F5344CB8AC3E}">
        <p14:creationId xmlns:p14="http://schemas.microsoft.com/office/powerpoint/2010/main" val="346067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56CF-0AA8-D79D-61B2-DFC8ECA086C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6ABDA9D-3F35-E319-77A5-6EA634947D1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B13A776-8223-7406-96E2-5A9CADBA3BB6}"/>
              </a:ext>
            </a:extLst>
          </p:cNvPr>
          <p:cNvSpPr>
            <a:spLocks noGrp="1"/>
          </p:cNvSpPr>
          <p:nvPr>
            <p:ph type="dt" sz="half" idx="10"/>
          </p:nvPr>
        </p:nvSpPr>
        <p:spPr/>
        <p:txBody>
          <a:bodyPr/>
          <a:lstStyle/>
          <a:p>
            <a:fld id="{017481D6-1E21-4620-ACC9-D2AE4B934AFC}" type="datetimeFigureOut">
              <a:rPr lang="fr-FR" smtClean="0"/>
              <a:t>13/02/2025</a:t>
            </a:fld>
            <a:endParaRPr lang="fr-FR"/>
          </a:p>
        </p:txBody>
      </p:sp>
      <p:sp>
        <p:nvSpPr>
          <p:cNvPr id="5" name="Espace réservé du pied de page 4">
            <a:extLst>
              <a:ext uri="{FF2B5EF4-FFF2-40B4-BE49-F238E27FC236}">
                <a16:creationId xmlns:a16="http://schemas.microsoft.com/office/drawing/2014/main" id="{5FAA47D1-B4D1-A3C1-0EEC-6C91050AE5C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040B2B6-37BA-FADA-940A-27CB13A80309}"/>
              </a:ext>
            </a:extLst>
          </p:cNvPr>
          <p:cNvSpPr>
            <a:spLocks noGrp="1"/>
          </p:cNvSpPr>
          <p:nvPr>
            <p:ph type="sldNum" sz="quarter" idx="12"/>
          </p:nvPr>
        </p:nvSpPr>
        <p:spPr/>
        <p:txBody>
          <a:bodyPr/>
          <a:lstStyle/>
          <a:p>
            <a:fld id="{FEFD7B06-18AA-4447-90CB-4618E5C08FD8}" type="slidenum">
              <a:rPr lang="fr-FR" smtClean="0"/>
              <a:t>‹N°›</a:t>
            </a:fld>
            <a:endParaRPr lang="fr-FR"/>
          </a:p>
        </p:txBody>
      </p:sp>
    </p:spTree>
    <p:extLst>
      <p:ext uri="{BB962C8B-B14F-4D97-AF65-F5344CB8AC3E}">
        <p14:creationId xmlns:p14="http://schemas.microsoft.com/office/powerpoint/2010/main" val="391902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B1D5151-EA70-CF23-B1E4-78B4487B260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8DA1B48-5ADB-94B0-D1C2-D207B8A1F38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F3569D-33E9-2360-EB23-F08EEFE0FDB8}"/>
              </a:ext>
            </a:extLst>
          </p:cNvPr>
          <p:cNvSpPr>
            <a:spLocks noGrp="1"/>
          </p:cNvSpPr>
          <p:nvPr>
            <p:ph type="dt" sz="half" idx="10"/>
          </p:nvPr>
        </p:nvSpPr>
        <p:spPr/>
        <p:txBody>
          <a:bodyPr/>
          <a:lstStyle/>
          <a:p>
            <a:fld id="{017481D6-1E21-4620-ACC9-D2AE4B934AFC}" type="datetimeFigureOut">
              <a:rPr lang="fr-FR" smtClean="0"/>
              <a:t>13/02/2025</a:t>
            </a:fld>
            <a:endParaRPr lang="fr-FR"/>
          </a:p>
        </p:txBody>
      </p:sp>
      <p:sp>
        <p:nvSpPr>
          <p:cNvPr id="5" name="Espace réservé du pied de page 4">
            <a:extLst>
              <a:ext uri="{FF2B5EF4-FFF2-40B4-BE49-F238E27FC236}">
                <a16:creationId xmlns:a16="http://schemas.microsoft.com/office/drawing/2014/main" id="{971BEAEC-A9DB-17FF-CDF0-D40E33844FB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3320B00-234F-9433-55FD-26964D3BB618}"/>
              </a:ext>
            </a:extLst>
          </p:cNvPr>
          <p:cNvSpPr>
            <a:spLocks noGrp="1"/>
          </p:cNvSpPr>
          <p:nvPr>
            <p:ph type="sldNum" sz="quarter" idx="12"/>
          </p:nvPr>
        </p:nvSpPr>
        <p:spPr/>
        <p:txBody>
          <a:bodyPr/>
          <a:lstStyle/>
          <a:p>
            <a:fld id="{FEFD7B06-18AA-4447-90CB-4618E5C08FD8}" type="slidenum">
              <a:rPr lang="fr-FR" smtClean="0"/>
              <a:t>‹N°›</a:t>
            </a:fld>
            <a:endParaRPr lang="fr-FR"/>
          </a:p>
        </p:txBody>
      </p:sp>
    </p:spTree>
    <p:extLst>
      <p:ext uri="{BB962C8B-B14F-4D97-AF65-F5344CB8AC3E}">
        <p14:creationId xmlns:p14="http://schemas.microsoft.com/office/powerpoint/2010/main" val="476442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C2C43B-BEA9-81E1-437D-A29E746BCE3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8EBA4CB-D988-6583-37DD-16E0D2B8388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5C39360-C84E-4AC5-FD18-458B44B7B138}"/>
              </a:ext>
            </a:extLst>
          </p:cNvPr>
          <p:cNvSpPr>
            <a:spLocks noGrp="1"/>
          </p:cNvSpPr>
          <p:nvPr>
            <p:ph type="dt" sz="half" idx="10"/>
          </p:nvPr>
        </p:nvSpPr>
        <p:spPr/>
        <p:txBody>
          <a:bodyPr/>
          <a:lstStyle/>
          <a:p>
            <a:fld id="{017481D6-1E21-4620-ACC9-D2AE4B934AFC}" type="datetimeFigureOut">
              <a:rPr lang="fr-FR" smtClean="0"/>
              <a:t>13/02/2025</a:t>
            </a:fld>
            <a:endParaRPr lang="fr-FR"/>
          </a:p>
        </p:txBody>
      </p:sp>
      <p:sp>
        <p:nvSpPr>
          <p:cNvPr id="5" name="Espace réservé du pied de page 4">
            <a:extLst>
              <a:ext uri="{FF2B5EF4-FFF2-40B4-BE49-F238E27FC236}">
                <a16:creationId xmlns:a16="http://schemas.microsoft.com/office/drawing/2014/main" id="{2F30E8FA-5629-3172-E906-470D80E7046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5C43865-8684-779F-F3F0-EF5EC4A4B918}"/>
              </a:ext>
            </a:extLst>
          </p:cNvPr>
          <p:cNvSpPr>
            <a:spLocks noGrp="1"/>
          </p:cNvSpPr>
          <p:nvPr>
            <p:ph type="sldNum" sz="quarter" idx="12"/>
          </p:nvPr>
        </p:nvSpPr>
        <p:spPr/>
        <p:txBody>
          <a:bodyPr/>
          <a:lstStyle/>
          <a:p>
            <a:fld id="{FEFD7B06-18AA-4447-90CB-4618E5C08FD8}" type="slidenum">
              <a:rPr lang="fr-FR" smtClean="0"/>
              <a:t>‹N°›</a:t>
            </a:fld>
            <a:endParaRPr lang="fr-FR"/>
          </a:p>
        </p:txBody>
      </p:sp>
    </p:spTree>
    <p:extLst>
      <p:ext uri="{BB962C8B-B14F-4D97-AF65-F5344CB8AC3E}">
        <p14:creationId xmlns:p14="http://schemas.microsoft.com/office/powerpoint/2010/main" val="3221693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C12FD4-ECF5-6FA1-058A-1D38F57B743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D9593A3-3A72-84A9-5383-C8921A21FE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77644B6-07C7-D379-8766-2F290689C21D}"/>
              </a:ext>
            </a:extLst>
          </p:cNvPr>
          <p:cNvSpPr>
            <a:spLocks noGrp="1"/>
          </p:cNvSpPr>
          <p:nvPr>
            <p:ph type="dt" sz="half" idx="10"/>
          </p:nvPr>
        </p:nvSpPr>
        <p:spPr/>
        <p:txBody>
          <a:bodyPr/>
          <a:lstStyle/>
          <a:p>
            <a:fld id="{017481D6-1E21-4620-ACC9-D2AE4B934AFC}" type="datetimeFigureOut">
              <a:rPr lang="fr-FR" smtClean="0"/>
              <a:t>13/02/2025</a:t>
            </a:fld>
            <a:endParaRPr lang="fr-FR"/>
          </a:p>
        </p:txBody>
      </p:sp>
      <p:sp>
        <p:nvSpPr>
          <p:cNvPr id="5" name="Espace réservé du pied de page 4">
            <a:extLst>
              <a:ext uri="{FF2B5EF4-FFF2-40B4-BE49-F238E27FC236}">
                <a16:creationId xmlns:a16="http://schemas.microsoft.com/office/drawing/2014/main" id="{4393B5D0-72FB-C097-EAF0-5EE2A815FC0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ADAA2D9-FCCB-AD4C-7E67-699C38C960D4}"/>
              </a:ext>
            </a:extLst>
          </p:cNvPr>
          <p:cNvSpPr>
            <a:spLocks noGrp="1"/>
          </p:cNvSpPr>
          <p:nvPr>
            <p:ph type="sldNum" sz="quarter" idx="12"/>
          </p:nvPr>
        </p:nvSpPr>
        <p:spPr/>
        <p:txBody>
          <a:bodyPr/>
          <a:lstStyle/>
          <a:p>
            <a:fld id="{FEFD7B06-18AA-4447-90CB-4618E5C08FD8}" type="slidenum">
              <a:rPr lang="fr-FR" smtClean="0"/>
              <a:t>‹N°›</a:t>
            </a:fld>
            <a:endParaRPr lang="fr-FR"/>
          </a:p>
        </p:txBody>
      </p:sp>
    </p:spTree>
    <p:extLst>
      <p:ext uri="{BB962C8B-B14F-4D97-AF65-F5344CB8AC3E}">
        <p14:creationId xmlns:p14="http://schemas.microsoft.com/office/powerpoint/2010/main" val="144399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6A388E-B7AE-FE0B-10A6-B3D355C7DCF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2A713DB-A10B-92C1-9823-CAFC588DB35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75FB061-B67B-0A22-901F-58119B2F169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AE2933B-E5A8-976A-A201-648A2936AD5A}"/>
              </a:ext>
            </a:extLst>
          </p:cNvPr>
          <p:cNvSpPr>
            <a:spLocks noGrp="1"/>
          </p:cNvSpPr>
          <p:nvPr>
            <p:ph type="dt" sz="half" idx="10"/>
          </p:nvPr>
        </p:nvSpPr>
        <p:spPr/>
        <p:txBody>
          <a:bodyPr/>
          <a:lstStyle/>
          <a:p>
            <a:fld id="{017481D6-1E21-4620-ACC9-D2AE4B934AFC}" type="datetimeFigureOut">
              <a:rPr lang="fr-FR" smtClean="0"/>
              <a:t>13/02/2025</a:t>
            </a:fld>
            <a:endParaRPr lang="fr-FR"/>
          </a:p>
        </p:txBody>
      </p:sp>
      <p:sp>
        <p:nvSpPr>
          <p:cNvPr id="6" name="Espace réservé du pied de page 5">
            <a:extLst>
              <a:ext uri="{FF2B5EF4-FFF2-40B4-BE49-F238E27FC236}">
                <a16:creationId xmlns:a16="http://schemas.microsoft.com/office/drawing/2014/main" id="{690C5FEE-457F-537A-6FD3-8181288BA73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28FE7FB-7A7B-0A6C-ACC0-FB09F7039C38}"/>
              </a:ext>
            </a:extLst>
          </p:cNvPr>
          <p:cNvSpPr>
            <a:spLocks noGrp="1"/>
          </p:cNvSpPr>
          <p:nvPr>
            <p:ph type="sldNum" sz="quarter" idx="12"/>
          </p:nvPr>
        </p:nvSpPr>
        <p:spPr/>
        <p:txBody>
          <a:bodyPr/>
          <a:lstStyle/>
          <a:p>
            <a:fld id="{FEFD7B06-18AA-4447-90CB-4618E5C08FD8}" type="slidenum">
              <a:rPr lang="fr-FR" smtClean="0"/>
              <a:t>‹N°›</a:t>
            </a:fld>
            <a:endParaRPr lang="fr-FR"/>
          </a:p>
        </p:txBody>
      </p:sp>
    </p:spTree>
    <p:extLst>
      <p:ext uri="{BB962C8B-B14F-4D97-AF65-F5344CB8AC3E}">
        <p14:creationId xmlns:p14="http://schemas.microsoft.com/office/powerpoint/2010/main" val="3671115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9AA362-D122-922B-7569-C377E4842C4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E7F16E06-7F00-721C-74F3-ED773E0A8B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E1E7BD3-85DF-4589-87D5-838482F83B3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63B93C9-BF77-1CCD-C88E-C86C8D4C93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9BDF4B3-2318-89F6-E66C-4C9DFBB147B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BA76C5B-F5FB-334F-F0C8-128C1F2C56FA}"/>
              </a:ext>
            </a:extLst>
          </p:cNvPr>
          <p:cNvSpPr>
            <a:spLocks noGrp="1"/>
          </p:cNvSpPr>
          <p:nvPr>
            <p:ph type="dt" sz="half" idx="10"/>
          </p:nvPr>
        </p:nvSpPr>
        <p:spPr/>
        <p:txBody>
          <a:bodyPr/>
          <a:lstStyle/>
          <a:p>
            <a:fld id="{017481D6-1E21-4620-ACC9-D2AE4B934AFC}" type="datetimeFigureOut">
              <a:rPr lang="fr-FR" smtClean="0"/>
              <a:t>13/02/2025</a:t>
            </a:fld>
            <a:endParaRPr lang="fr-FR"/>
          </a:p>
        </p:txBody>
      </p:sp>
      <p:sp>
        <p:nvSpPr>
          <p:cNvPr id="8" name="Espace réservé du pied de page 7">
            <a:extLst>
              <a:ext uri="{FF2B5EF4-FFF2-40B4-BE49-F238E27FC236}">
                <a16:creationId xmlns:a16="http://schemas.microsoft.com/office/drawing/2014/main" id="{BB084CAA-86A0-CE3B-5362-97F7800C8B6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B991EC8-1C63-124B-896E-54CDAFE85C54}"/>
              </a:ext>
            </a:extLst>
          </p:cNvPr>
          <p:cNvSpPr>
            <a:spLocks noGrp="1"/>
          </p:cNvSpPr>
          <p:nvPr>
            <p:ph type="sldNum" sz="quarter" idx="12"/>
          </p:nvPr>
        </p:nvSpPr>
        <p:spPr/>
        <p:txBody>
          <a:bodyPr/>
          <a:lstStyle/>
          <a:p>
            <a:fld id="{FEFD7B06-18AA-4447-90CB-4618E5C08FD8}" type="slidenum">
              <a:rPr lang="fr-FR" smtClean="0"/>
              <a:t>‹N°›</a:t>
            </a:fld>
            <a:endParaRPr lang="fr-FR"/>
          </a:p>
        </p:txBody>
      </p:sp>
    </p:spTree>
    <p:extLst>
      <p:ext uri="{BB962C8B-B14F-4D97-AF65-F5344CB8AC3E}">
        <p14:creationId xmlns:p14="http://schemas.microsoft.com/office/powerpoint/2010/main" val="3671791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641B77-AE90-7B62-2327-E6C6D3602B3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5458D69-91A8-15BC-5EF3-B2BA5CDAA1BF}"/>
              </a:ext>
            </a:extLst>
          </p:cNvPr>
          <p:cNvSpPr>
            <a:spLocks noGrp="1"/>
          </p:cNvSpPr>
          <p:nvPr>
            <p:ph type="dt" sz="half" idx="10"/>
          </p:nvPr>
        </p:nvSpPr>
        <p:spPr/>
        <p:txBody>
          <a:bodyPr/>
          <a:lstStyle/>
          <a:p>
            <a:fld id="{017481D6-1E21-4620-ACC9-D2AE4B934AFC}" type="datetimeFigureOut">
              <a:rPr lang="fr-FR" smtClean="0"/>
              <a:t>13/02/2025</a:t>
            </a:fld>
            <a:endParaRPr lang="fr-FR"/>
          </a:p>
        </p:txBody>
      </p:sp>
      <p:sp>
        <p:nvSpPr>
          <p:cNvPr id="4" name="Espace réservé du pied de page 3">
            <a:extLst>
              <a:ext uri="{FF2B5EF4-FFF2-40B4-BE49-F238E27FC236}">
                <a16:creationId xmlns:a16="http://schemas.microsoft.com/office/drawing/2014/main" id="{E8286AC9-6E0F-57FB-AC02-A9891FED953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9C3C549-CD74-07DF-F2DE-F8BE09A1A868}"/>
              </a:ext>
            </a:extLst>
          </p:cNvPr>
          <p:cNvSpPr>
            <a:spLocks noGrp="1"/>
          </p:cNvSpPr>
          <p:nvPr>
            <p:ph type="sldNum" sz="quarter" idx="12"/>
          </p:nvPr>
        </p:nvSpPr>
        <p:spPr/>
        <p:txBody>
          <a:bodyPr/>
          <a:lstStyle/>
          <a:p>
            <a:fld id="{FEFD7B06-18AA-4447-90CB-4618E5C08FD8}" type="slidenum">
              <a:rPr lang="fr-FR" smtClean="0"/>
              <a:t>‹N°›</a:t>
            </a:fld>
            <a:endParaRPr lang="fr-FR"/>
          </a:p>
        </p:txBody>
      </p:sp>
    </p:spTree>
    <p:extLst>
      <p:ext uri="{BB962C8B-B14F-4D97-AF65-F5344CB8AC3E}">
        <p14:creationId xmlns:p14="http://schemas.microsoft.com/office/powerpoint/2010/main" val="229985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30C435B-C250-446B-F400-2A2779841D99}"/>
              </a:ext>
            </a:extLst>
          </p:cNvPr>
          <p:cNvSpPr>
            <a:spLocks noGrp="1"/>
          </p:cNvSpPr>
          <p:nvPr>
            <p:ph type="dt" sz="half" idx="10"/>
          </p:nvPr>
        </p:nvSpPr>
        <p:spPr/>
        <p:txBody>
          <a:bodyPr/>
          <a:lstStyle/>
          <a:p>
            <a:fld id="{017481D6-1E21-4620-ACC9-D2AE4B934AFC}" type="datetimeFigureOut">
              <a:rPr lang="fr-FR" smtClean="0"/>
              <a:t>13/02/2025</a:t>
            </a:fld>
            <a:endParaRPr lang="fr-FR"/>
          </a:p>
        </p:txBody>
      </p:sp>
      <p:sp>
        <p:nvSpPr>
          <p:cNvPr id="3" name="Espace réservé du pied de page 2">
            <a:extLst>
              <a:ext uri="{FF2B5EF4-FFF2-40B4-BE49-F238E27FC236}">
                <a16:creationId xmlns:a16="http://schemas.microsoft.com/office/drawing/2014/main" id="{F3F0AC53-826B-7CA1-830A-5BCE8AB338B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EBDE2BD-260E-35FB-3102-2E5128D02ECC}"/>
              </a:ext>
            </a:extLst>
          </p:cNvPr>
          <p:cNvSpPr>
            <a:spLocks noGrp="1"/>
          </p:cNvSpPr>
          <p:nvPr>
            <p:ph type="sldNum" sz="quarter" idx="12"/>
          </p:nvPr>
        </p:nvSpPr>
        <p:spPr/>
        <p:txBody>
          <a:bodyPr/>
          <a:lstStyle/>
          <a:p>
            <a:fld id="{FEFD7B06-18AA-4447-90CB-4618E5C08FD8}" type="slidenum">
              <a:rPr lang="fr-FR" smtClean="0"/>
              <a:t>‹N°›</a:t>
            </a:fld>
            <a:endParaRPr lang="fr-FR"/>
          </a:p>
        </p:txBody>
      </p:sp>
    </p:spTree>
    <p:extLst>
      <p:ext uri="{BB962C8B-B14F-4D97-AF65-F5344CB8AC3E}">
        <p14:creationId xmlns:p14="http://schemas.microsoft.com/office/powerpoint/2010/main" val="4239930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DE6484-3B9A-EEAF-7DEE-17AA1CB769D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5590828-CC17-A068-BC44-1F23D5BFA7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A2764A2-B38C-E746-5BB9-217973D06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7139C68-FAFE-F8FC-73DE-9541FD1C9EAB}"/>
              </a:ext>
            </a:extLst>
          </p:cNvPr>
          <p:cNvSpPr>
            <a:spLocks noGrp="1"/>
          </p:cNvSpPr>
          <p:nvPr>
            <p:ph type="dt" sz="half" idx="10"/>
          </p:nvPr>
        </p:nvSpPr>
        <p:spPr/>
        <p:txBody>
          <a:bodyPr/>
          <a:lstStyle/>
          <a:p>
            <a:fld id="{017481D6-1E21-4620-ACC9-D2AE4B934AFC}" type="datetimeFigureOut">
              <a:rPr lang="fr-FR" smtClean="0"/>
              <a:t>13/02/2025</a:t>
            </a:fld>
            <a:endParaRPr lang="fr-FR"/>
          </a:p>
        </p:txBody>
      </p:sp>
      <p:sp>
        <p:nvSpPr>
          <p:cNvPr id="6" name="Espace réservé du pied de page 5">
            <a:extLst>
              <a:ext uri="{FF2B5EF4-FFF2-40B4-BE49-F238E27FC236}">
                <a16:creationId xmlns:a16="http://schemas.microsoft.com/office/drawing/2014/main" id="{39F88FFF-1961-1D01-755D-F1EE0B1772B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E0FC81C-8795-6A29-7E3D-C930FB3923F9}"/>
              </a:ext>
            </a:extLst>
          </p:cNvPr>
          <p:cNvSpPr>
            <a:spLocks noGrp="1"/>
          </p:cNvSpPr>
          <p:nvPr>
            <p:ph type="sldNum" sz="quarter" idx="12"/>
          </p:nvPr>
        </p:nvSpPr>
        <p:spPr/>
        <p:txBody>
          <a:bodyPr/>
          <a:lstStyle/>
          <a:p>
            <a:fld id="{FEFD7B06-18AA-4447-90CB-4618E5C08FD8}" type="slidenum">
              <a:rPr lang="fr-FR" smtClean="0"/>
              <a:t>‹N°›</a:t>
            </a:fld>
            <a:endParaRPr lang="fr-FR"/>
          </a:p>
        </p:txBody>
      </p:sp>
    </p:spTree>
    <p:extLst>
      <p:ext uri="{BB962C8B-B14F-4D97-AF65-F5344CB8AC3E}">
        <p14:creationId xmlns:p14="http://schemas.microsoft.com/office/powerpoint/2010/main" val="57341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D14141-816B-DFD8-4DDE-83E737B5C76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B4597E2-333F-2A12-A186-2A2D4F09B5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AD77222-B084-C871-DB94-8DF7FF3568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D2B3C7-CFED-B8DE-F9D7-114D1906794B}"/>
              </a:ext>
            </a:extLst>
          </p:cNvPr>
          <p:cNvSpPr>
            <a:spLocks noGrp="1"/>
          </p:cNvSpPr>
          <p:nvPr>
            <p:ph type="dt" sz="half" idx="10"/>
          </p:nvPr>
        </p:nvSpPr>
        <p:spPr/>
        <p:txBody>
          <a:bodyPr/>
          <a:lstStyle/>
          <a:p>
            <a:fld id="{017481D6-1E21-4620-ACC9-D2AE4B934AFC}" type="datetimeFigureOut">
              <a:rPr lang="fr-FR" smtClean="0"/>
              <a:t>13/02/2025</a:t>
            </a:fld>
            <a:endParaRPr lang="fr-FR"/>
          </a:p>
        </p:txBody>
      </p:sp>
      <p:sp>
        <p:nvSpPr>
          <p:cNvPr id="6" name="Espace réservé du pied de page 5">
            <a:extLst>
              <a:ext uri="{FF2B5EF4-FFF2-40B4-BE49-F238E27FC236}">
                <a16:creationId xmlns:a16="http://schemas.microsoft.com/office/drawing/2014/main" id="{F64671B3-5A66-A11F-EAE5-C0E5CFBA9A0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2938DAD-C5D6-9CCB-5D74-BE49DD04C1D2}"/>
              </a:ext>
            </a:extLst>
          </p:cNvPr>
          <p:cNvSpPr>
            <a:spLocks noGrp="1"/>
          </p:cNvSpPr>
          <p:nvPr>
            <p:ph type="sldNum" sz="quarter" idx="12"/>
          </p:nvPr>
        </p:nvSpPr>
        <p:spPr/>
        <p:txBody>
          <a:bodyPr/>
          <a:lstStyle/>
          <a:p>
            <a:fld id="{FEFD7B06-18AA-4447-90CB-4618E5C08FD8}" type="slidenum">
              <a:rPr lang="fr-FR" smtClean="0"/>
              <a:t>‹N°›</a:t>
            </a:fld>
            <a:endParaRPr lang="fr-FR"/>
          </a:p>
        </p:txBody>
      </p:sp>
    </p:spTree>
    <p:extLst>
      <p:ext uri="{BB962C8B-B14F-4D97-AF65-F5344CB8AC3E}">
        <p14:creationId xmlns:p14="http://schemas.microsoft.com/office/powerpoint/2010/main" val="2759096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BFE063D-E1E1-7B88-43C8-ABC7D86161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08702D4-7E98-9607-5598-CF542C246F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68B9B2F-2737-7694-3512-D2C90E9B9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7481D6-1E21-4620-ACC9-D2AE4B934AFC}" type="datetimeFigureOut">
              <a:rPr lang="fr-FR" smtClean="0"/>
              <a:t>13/02/2025</a:t>
            </a:fld>
            <a:endParaRPr lang="fr-FR"/>
          </a:p>
        </p:txBody>
      </p:sp>
      <p:sp>
        <p:nvSpPr>
          <p:cNvPr id="5" name="Espace réservé du pied de page 4">
            <a:extLst>
              <a:ext uri="{FF2B5EF4-FFF2-40B4-BE49-F238E27FC236}">
                <a16:creationId xmlns:a16="http://schemas.microsoft.com/office/drawing/2014/main" id="{401E6572-0AD0-F3F1-E97F-DE542A714E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A9A10AB-19ED-AA40-93B8-7AB0679C7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FD7B06-18AA-4447-90CB-4618E5C08FD8}" type="slidenum">
              <a:rPr lang="fr-FR" smtClean="0"/>
              <a:t>‹N°›</a:t>
            </a:fld>
            <a:endParaRPr lang="fr-FR"/>
          </a:p>
        </p:txBody>
      </p:sp>
    </p:spTree>
    <p:extLst>
      <p:ext uri="{BB962C8B-B14F-4D97-AF65-F5344CB8AC3E}">
        <p14:creationId xmlns:p14="http://schemas.microsoft.com/office/powerpoint/2010/main" val="3164039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jpeg"/><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microsoft.com/office/2007/relationships/hdphoto" Target="../media/hdphoto8.wdp"/><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microsoft.com/office/2007/relationships/hdphoto" Target="../media/hdphoto8.wdp"/><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1.png"/><Relationship Id="rId4" Type="http://schemas.microsoft.com/office/2007/relationships/hdphoto" Target="../media/hdphoto8.wdp"/><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8.wdp"/></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8.wdp"/></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8.wdp"/></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openxmlformats.org/officeDocument/2006/relationships/image" Target="../media/image21.png"/><Relationship Id="rId3" Type="http://schemas.microsoft.com/office/2007/relationships/hdphoto" Target="../media/hdphoto1.wdp"/><Relationship Id="rId21" Type="http://schemas.microsoft.com/office/2007/relationships/hdphoto" Target="../media/hdphoto7.wdp"/><Relationship Id="rId7" Type="http://schemas.openxmlformats.org/officeDocument/2006/relationships/image" Target="../media/image13.png"/><Relationship Id="rId12" Type="http://schemas.microsoft.com/office/2007/relationships/hdphoto" Target="../media/hdphoto4.wdp"/><Relationship Id="rId17"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19.png"/><Relationship Id="rId20" Type="http://schemas.openxmlformats.org/officeDocument/2006/relationships/image" Target="../media/image22.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image" Target="../media/image18.png"/><Relationship Id="rId10" Type="http://schemas.openxmlformats.org/officeDocument/2006/relationships/image" Target="../media/image15.png"/><Relationship Id="rId19" Type="http://schemas.microsoft.com/office/2007/relationships/hdphoto" Target="../media/hdphoto6.wdp"/><Relationship Id="rId4" Type="http://schemas.openxmlformats.org/officeDocument/2006/relationships/image" Target="../media/image11.png"/><Relationship Id="rId9" Type="http://schemas.openxmlformats.org/officeDocument/2006/relationships/image" Target="../media/image14.png"/><Relationship Id="rId1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3BCAA2E-D57E-0EBA-964E-C24414A645F5}"/>
              </a:ext>
            </a:extLst>
          </p:cNvPr>
          <p:cNvSpPr txBox="1"/>
          <p:nvPr/>
        </p:nvSpPr>
        <p:spPr>
          <a:xfrm>
            <a:off x="4586029" y="84671"/>
            <a:ext cx="3019942" cy="523220"/>
          </a:xfrm>
          <a:prstGeom prst="rect">
            <a:avLst/>
          </a:prstGeom>
          <a:noFill/>
        </p:spPr>
        <p:txBody>
          <a:bodyPr wrap="square" rtlCol="0">
            <a:spAutoFit/>
          </a:bodyPr>
          <a:lstStyle/>
          <a:p>
            <a:pPr algn="ctr"/>
            <a:r>
              <a:rPr lang="fr-FR" sz="2800" dirty="0">
                <a:latin typeface="Roboto Black" panose="02000000000000000000" pitchFamily="2" charset="0"/>
                <a:ea typeface="Roboto Black" panose="02000000000000000000" pitchFamily="2" charset="0"/>
              </a:rPr>
              <a:t>PARTICIPANTS</a:t>
            </a:r>
          </a:p>
        </p:txBody>
      </p:sp>
      <p:sp>
        <p:nvSpPr>
          <p:cNvPr id="12" name="Rectangle 11">
            <a:extLst>
              <a:ext uri="{FF2B5EF4-FFF2-40B4-BE49-F238E27FC236}">
                <a16:creationId xmlns:a16="http://schemas.microsoft.com/office/drawing/2014/main" id="{B0FD6EC8-1C64-5E93-AB31-C2342EC9BF15}"/>
              </a:ext>
            </a:extLst>
          </p:cNvPr>
          <p:cNvSpPr/>
          <p:nvPr/>
        </p:nvSpPr>
        <p:spPr>
          <a:xfrm>
            <a:off x="0" y="651940"/>
            <a:ext cx="12192000" cy="84666"/>
          </a:xfrm>
          <a:prstGeom prst="rect">
            <a:avLst/>
          </a:prstGeom>
          <a:solidFill>
            <a:srgbClr val="F68D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87DF6022-E076-E055-B466-66F1906AF346}"/>
              </a:ext>
            </a:extLst>
          </p:cNvPr>
          <p:cNvSpPr txBox="1"/>
          <p:nvPr/>
        </p:nvSpPr>
        <p:spPr>
          <a:xfrm>
            <a:off x="1168401" y="1424523"/>
            <a:ext cx="3070224" cy="461665"/>
          </a:xfrm>
          <a:prstGeom prst="rect">
            <a:avLst/>
          </a:prstGeom>
          <a:noFill/>
        </p:spPr>
        <p:txBody>
          <a:bodyPr wrap="square" rtlCol="0">
            <a:spAutoFit/>
          </a:bodyPr>
          <a:lstStyle/>
          <a:p>
            <a:r>
              <a:rPr lang="fr-FR" sz="2400" dirty="0">
                <a:latin typeface="Roboto Medium" panose="02000000000000000000" pitchFamily="2" charset="0"/>
                <a:ea typeface="Roboto Medium" panose="02000000000000000000" pitchFamily="2" charset="0"/>
              </a:rPr>
              <a:t>Jefferson H</a:t>
            </a:r>
            <a:r>
              <a:rPr lang="fr-FR" sz="2400" dirty="0">
                <a:solidFill>
                  <a:srgbClr val="005892"/>
                </a:solidFill>
                <a:latin typeface="Roboto Medium" panose="02000000000000000000" pitchFamily="2" charset="0"/>
                <a:ea typeface="Roboto Medium" panose="02000000000000000000" pitchFamily="2" charset="0"/>
              </a:rPr>
              <a:t>. </a:t>
            </a:r>
            <a:r>
              <a:rPr lang="fr-FR" sz="2400" dirty="0">
                <a:solidFill>
                  <a:srgbClr val="F68D10"/>
                </a:solidFill>
                <a:latin typeface="Roboto Black" panose="02000000000000000000" pitchFamily="2" charset="0"/>
                <a:ea typeface="Roboto Black" panose="02000000000000000000" pitchFamily="2" charset="0"/>
              </a:rPr>
              <a:t>OBANDA</a:t>
            </a:r>
            <a:endParaRPr lang="fr-FR" sz="2400" dirty="0">
              <a:solidFill>
                <a:srgbClr val="F68D10"/>
              </a:solidFill>
              <a:latin typeface="Roboto Medium" panose="02000000000000000000" pitchFamily="2" charset="0"/>
              <a:ea typeface="Roboto Medium" panose="02000000000000000000" pitchFamily="2" charset="0"/>
            </a:endParaRPr>
          </a:p>
        </p:txBody>
      </p:sp>
      <p:sp>
        <p:nvSpPr>
          <p:cNvPr id="6" name="Rectangle 5">
            <a:extLst>
              <a:ext uri="{FF2B5EF4-FFF2-40B4-BE49-F238E27FC236}">
                <a16:creationId xmlns:a16="http://schemas.microsoft.com/office/drawing/2014/main" id="{D4F08744-81AD-53F1-12E6-F01671E13B67}"/>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9D1A6994-D668-D359-A998-A5A3D8AC3818}"/>
              </a:ext>
            </a:extLst>
          </p:cNvPr>
          <p:cNvSpPr txBox="1"/>
          <p:nvPr/>
        </p:nvSpPr>
        <p:spPr>
          <a:xfrm>
            <a:off x="1168401" y="2343272"/>
            <a:ext cx="3070224" cy="461665"/>
          </a:xfrm>
          <a:prstGeom prst="rect">
            <a:avLst/>
          </a:prstGeom>
          <a:noFill/>
        </p:spPr>
        <p:txBody>
          <a:bodyPr wrap="square" rtlCol="0">
            <a:spAutoFit/>
          </a:bodyPr>
          <a:lstStyle/>
          <a:p>
            <a:r>
              <a:rPr lang="fr-FR" sz="2400" dirty="0">
                <a:latin typeface="Roboto Medium" panose="02000000000000000000" pitchFamily="2" charset="0"/>
                <a:ea typeface="Roboto Medium" panose="02000000000000000000" pitchFamily="2" charset="0"/>
              </a:rPr>
              <a:t>ESTELLE</a:t>
            </a:r>
            <a:r>
              <a:rPr lang="fr-FR" sz="2400" dirty="0">
                <a:solidFill>
                  <a:srgbClr val="005892"/>
                </a:solidFill>
                <a:latin typeface="Roboto Medium" panose="02000000000000000000" pitchFamily="2" charset="0"/>
                <a:ea typeface="Roboto Medium" panose="02000000000000000000" pitchFamily="2" charset="0"/>
              </a:rPr>
              <a:t> </a:t>
            </a:r>
            <a:r>
              <a:rPr lang="fr-FR" sz="2400" dirty="0">
                <a:solidFill>
                  <a:srgbClr val="F68D10"/>
                </a:solidFill>
                <a:latin typeface="Roboto Black" panose="02000000000000000000" pitchFamily="2" charset="0"/>
                <a:ea typeface="Roboto Black" panose="02000000000000000000" pitchFamily="2" charset="0"/>
              </a:rPr>
              <a:t>NGUELE</a:t>
            </a:r>
            <a:endParaRPr lang="fr-FR" sz="2400" dirty="0">
              <a:solidFill>
                <a:srgbClr val="F68D10"/>
              </a:solidFill>
              <a:latin typeface="Roboto Medium" panose="02000000000000000000" pitchFamily="2" charset="0"/>
              <a:ea typeface="Roboto Medium" panose="02000000000000000000" pitchFamily="2" charset="0"/>
            </a:endParaRPr>
          </a:p>
        </p:txBody>
      </p:sp>
      <p:sp>
        <p:nvSpPr>
          <p:cNvPr id="9" name="ZoneTexte 8">
            <a:extLst>
              <a:ext uri="{FF2B5EF4-FFF2-40B4-BE49-F238E27FC236}">
                <a16:creationId xmlns:a16="http://schemas.microsoft.com/office/drawing/2014/main" id="{FB33C067-9FF5-C643-7DC6-17C32A20F478}"/>
              </a:ext>
            </a:extLst>
          </p:cNvPr>
          <p:cNvSpPr txBox="1"/>
          <p:nvPr/>
        </p:nvSpPr>
        <p:spPr>
          <a:xfrm>
            <a:off x="1168401" y="3262021"/>
            <a:ext cx="3070224" cy="461665"/>
          </a:xfrm>
          <a:prstGeom prst="rect">
            <a:avLst/>
          </a:prstGeom>
          <a:noFill/>
        </p:spPr>
        <p:txBody>
          <a:bodyPr wrap="square" rtlCol="0">
            <a:spAutoFit/>
          </a:bodyPr>
          <a:lstStyle/>
          <a:p>
            <a:r>
              <a:rPr lang="fr-FR" sz="2400" dirty="0">
                <a:latin typeface="Roboto Medium" panose="02000000000000000000" pitchFamily="2" charset="0"/>
                <a:ea typeface="Roboto Medium" panose="02000000000000000000" pitchFamily="2" charset="0"/>
              </a:rPr>
              <a:t>Willy</a:t>
            </a:r>
            <a:r>
              <a:rPr lang="fr-FR" sz="2400" dirty="0">
                <a:solidFill>
                  <a:srgbClr val="005892"/>
                </a:solidFill>
                <a:latin typeface="Roboto Medium" panose="02000000000000000000" pitchFamily="2" charset="0"/>
                <a:ea typeface="Roboto Medium" panose="02000000000000000000" pitchFamily="2" charset="0"/>
              </a:rPr>
              <a:t> </a:t>
            </a:r>
            <a:r>
              <a:rPr lang="fr-FR" sz="2400" dirty="0">
                <a:solidFill>
                  <a:srgbClr val="F68D10"/>
                </a:solidFill>
                <a:latin typeface="Roboto Black" panose="02000000000000000000" pitchFamily="2" charset="0"/>
                <a:ea typeface="Roboto Black" panose="02000000000000000000" pitchFamily="2" charset="0"/>
              </a:rPr>
              <a:t>FOUOSSO</a:t>
            </a:r>
            <a:endParaRPr lang="fr-FR" sz="2400" dirty="0">
              <a:solidFill>
                <a:srgbClr val="F68D10"/>
              </a:solidFill>
              <a:latin typeface="Roboto Medium" panose="02000000000000000000" pitchFamily="2" charset="0"/>
              <a:ea typeface="Roboto Medium" panose="02000000000000000000" pitchFamily="2" charset="0"/>
            </a:endParaRPr>
          </a:p>
        </p:txBody>
      </p:sp>
      <p:sp>
        <p:nvSpPr>
          <p:cNvPr id="10" name="ZoneTexte 9">
            <a:extLst>
              <a:ext uri="{FF2B5EF4-FFF2-40B4-BE49-F238E27FC236}">
                <a16:creationId xmlns:a16="http://schemas.microsoft.com/office/drawing/2014/main" id="{7ED0C33C-A16E-41A9-AF33-808E3E5B410E}"/>
              </a:ext>
            </a:extLst>
          </p:cNvPr>
          <p:cNvSpPr txBox="1"/>
          <p:nvPr/>
        </p:nvSpPr>
        <p:spPr>
          <a:xfrm>
            <a:off x="1168401" y="4180770"/>
            <a:ext cx="3070224" cy="461665"/>
          </a:xfrm>
          <a:prstGeom prst="rect">
            <a:avLst/>
          </a:prstGeom>
          <a:noFill/>
        </p:spPr>
        <p:txBody>
          <a:bodyPr wrap="square" rtlCol="0">
            <a:spAutoFit/>
          </a:bodyPr>
          <a:lstStyle/>
          <a:p>
            <a:r>
              <a:rPr lang="fr-FR" sz="2400" dirty="0" err="1">
                <a:latin typeface="Roboto Medium" panose="02000000000000000000" pitchFamily="2" charset="0"/>
                <a:ea typeface="Roboto Medium" panose="02000000000000000000" pitchFamily="2" charset="0"/>
              </a:rPr>
              <a:t>Kyrianne</a:t>
            </a:r>
            <a:r>
              <a:rPr lang="fr-FR" sz="2400" dirty="0">
                <a:solidFill>
                  <a:srgbClr val="005892"/>
                </a:solidFill>
                <a:latin typeface="Roboto Medium" panose="02000000000000000000" pitchFamily="2" charset="0"/>
                <a:ea typeface="Roboto Medium" panose="02000000000000000000" pitchFamily="2" charset="0"/>
              </a:rPr>
              <a:t> </a:t>
            </a:r>
            <a:r>
              <a:rPr lang="fr-FR" sz="2400" dirty="0">
                <a:solidFill>
                  <a:srgbClr val="F68D10"/>
                </a:solidFill>
                <a:latin typeface="Roboto Black" panose="02000000000000000000" pitchFamily="2" charset="0"/>
                <a:ea typeface="Roboto Black" panose="02000000000000000000" pitchFamily="2" charset="0"/>
              </a:rPr>
              <a:t>NGWEKO</a:t>
            </a:r>
            <a:endParaRPr lang="fr-FR" sz="2400" dirty="0">
              <a:solidFill>
                <a:srgbClr val="F68D10"/>
              </a:solidFill>
              <a:latin typeface="Roboto Medium" panose="02000000000000000000" pitchFamily="2" charset="0"/>
              <a:ea typeface="Roboto Medium" panose="02000000000000000000" pitchFamily="2" charset="0"/>
            </a:endParaRPr>
          </a:p>
        </p:txBody>
      </p:sp>
      <p:sp>
        <p:nvSpPr>
          <p:cNvPr id="11" name="ZoneTexte 10">
            <a:extLst>
              <a:ext uri="{FF2B5EF4-FFF2-40B4-BE49-F238E27FC236}">
                <a16:creationId xmlns:a16="http://schemas.microsoft.com/office/drawing/2014/main" id="{9781057B-54D1-AEDB-4EEF-A227CD6CEEF6}"/>
              </a:ext>
            </a:extLst>
          </p:cNvPr>
          <p:cNvSpPr txBox="1"/>
          <p:nvPr/>
        </p:nvSpPr>
        <p:spPr>
          <a:xfrm>
            <a:off x="7702551" y="1424522"/>
            <a:ext cx="3070224" cy="461665"/>
          </a:xfrm>
          <a:prstGeom prst="rect">
            <a:avLst/>
          </a:prstGeom>
          <a:noFill/>
        </p:spPr>
        <p:txBody>
          <a:bodyPr wrap="square" rtlCol="0">
            <a:spAutoFit/>
          </a:bodyPr>
          <a:lstStyle/>
          <a:p>
            <a:r>
              <a:rPr lang="fr-FR" sz="2400" dirty="0">
                <a:latin typeface="Roboto Medium" panose="02000000000000000000" pitchFamily="2" charset="0"/>
                <a:ea typeface="Roboto Medium" panose="02000000000000000000" pitchFamily="2" charset="0"/>
              </a:rPr>
              <a:t>Miryam</a:t>
            </a:r>
            <a:r>
              <a:rPr lang="fr-FR" sz="2400" dirty="0">
                <a:solidFill>
                  <a:srgbClr val="005892"/>
                </a:solidFill>
                <a:latin typeface="Roboto Medium" panose="02000000000000000000" pitchFamily="2" charset="0"/>
                <a:ea typeface="Roboto Medium" panose="02000000000000000000" pitchFamily="2" charset="0"/>
              </a:rPr>
              <a:t> </a:t>
            </a:r>
            <a:r>
              <a:rPr lang="fr-FR" sz="2400" dirty="0">
                <a:solidFill>
                  <a:srgbClr val="F68D10"/>
                </a:solidFill>
                <a:latin typeface="Roboto Black" panose="02000000000000000000" pitchFamily="2" charset="0"/>
                <a:ea typeface="Roboto Black" panose="02000000000000000000" pitchFamily="2" charset="0"/>
              </a:rPr>
              <a:t>AZEUMO</a:t>
            </a:r>
            <a:endParaRPr lang="fr-FR" sz="2400" dirty="0">
              <a:solidFill>
                <a:srgbClr val="F68D10"/>
              </a:solidFill>
              <a:latin typeface="Roboto Medium" panose="02000000000000000000" pitchFamily="2" charset="0"/>
              <a:ea typeface="Roboto Medium" panose="02000000000000000000" pitchFamily="2" charset="0"/>
            </a:endParaRPr>
          </a:p>
        </p:txBody>
      </p:sp>
      <p:sp>
        <p:nvSpPr>
          <p:cNvPr id="13" name="ZoneTexte 12">
            <a:extLst>
              <a:ext uri="{FF2B5EF4-FFF2-40B4-BE49-F238E27FC236}">
                <a16:creationId xmlns:a16="http://schemas.microsoft.com/office/drawing/2014/main" id="{C260B8D0-1544-34DB-3E25-58AA49CA558A}"/>
              </a:ext>
            </a:extLst>
          </p:cNvPr>
          <p:cNvSpPr txBox="1"/>
          <p:nvPr/>
        </p:nvSpPr>
        <p:spPr>
          <a:xfrm>
            <a:off x="7702551" y="2343270"/>
            <a:ext cx="3070224" cy="461665"/>
          </a:xfrm>
          <a:prstGeom prst="rect">
            <a:avLst/>
          </a:prstGeom>
          <a:noFill/>
        </p:spPr>
        <p:txBody>
          <a:bodyPr wrap="square" rtlCol="0">
            <a:spAutoFit/>
          </a:bodyPr>
          <a:lstStyle/>
          <a:p>
            <a:r>
              <a:rPr lang="fr-FR" sz="2400" dirty="0">
                <a:latin typeface="Roboto Medium" panose="02000000000000000000" pitchFamily="2" charset="0"/>
                <a:ea typeface="Roboto Medium" panose="02000000000000000000" pitchFamily="2" charset="0"/>
              </a:rPr>
              <a:t>Mohamed </a:t>
            </a:r>
            <a:r>
              <a:rPr lang="fr-FR" sz="2400" dirty="0">
                <a:solidFill>
                  <a:srgbClr val="F68D10"/>
                </a:solidFill>
                <a:latin typeface="Roboto Black" panose="02000000000000000000" pitchFamily="2" charset="0"/>
                <a:ea typeface="Roboto Black" panose="02000000000000000000" pitchFamily="2" charset="0"/>
              </a:rPr>
              <a:t>YATTARA</a:t>
            </a:r>
            <a:endParaRPr lang="fr-FR" sz="2400" dirty="0">
              <a:solidFill>
                <a:srgbClr val="F68D10"/>
              </a:solidFill>
              <a:latin typeface="Roboto Medium" panose="02000000000000000000" pitchFamily="2" charset="0"/>
              <a:ea typeface="Roboto Medium" panose="02000000000000000000" pitchFamily="2" charset="0"/>
            </a:endParaRPr>
          </a:p>
        </p:txBody>
      </p:sp>
      <p:sp>
        <p:nvSpPr>
          <p:cNvPr id="16" name="ZoneTexte 15">
            <a:extLst>
              <a:ext uri="{FF2B5EF4-FFF2-40B4-BE49-F238E27FC236}">
                <a16:creationId xmlns:a16="http://schemas.microsoft.com/office/drawing/2014/main" id="{E0D08D4C-F9A1-10C3-2690-CEE8C5960297}"/>
              </a:ext>
            </a:extLst>
          </p:cNvPr>
          <p:cNvSpPr txBox="1"/>
          <p:nvPr/>
        </p:nvSpPr>
        <p:spPr>
          <a:xfrm>
            <a:off x="7702551" y="3262021"/>
            <a:ext cx="3070224" cy="461665"/>
          </a:xfrm>
          <a:prstGeom prst="rect">
            <a:avLst/>
          </a:prstGeom>
          <a:noFill/>
        </p:spPr>
        <p:txBody>
          <a:bodyPr wrap="square" rtlCol="0">
            <a:spAutoFit/>
          </a:bodyPr>
          <a:lstStyle/>
          <a:p>
            <a:r>
              <a:rPr lang="fr-FR" sz="2400" dirty="0">
                <a:latin typeface="Roboto Medium" panose="02000000000000000000" pitchFamily="2" charset="0"/>
                <a:ea typeface="Roboto Medium" panose="02000000000000000000" pitchFamily="2" charset="0"/>
              </a:rPr>
              <a:t>Hassane</a:t>
            </a:r>
            <a:r>
              <a:rPr lang="fr-FR" sz="2400" dirty="0">
                <a:solidFill>
                  <a:srgbClr val="005892"/>
                </a:solidFill>
                <a:latin typeface="Roboto Medium" panose="02000000000000000000" pitchFamily="2" charset="0"/>
                <a:ea typeface="Roboto Medium" panose="02000000000000000000" pitchFamily="2" charset="0"/>
              </a:rPr>
              <a:t> </a:t>
            </a:r>
            <a:r>
              <a:rPr lang="fr-FR" sz="2400" dirty="0">
                <a:solidFill>
                  <a:srgbClr val="F68D10"/>
                </a:solidFill>
                <a:latin typeface="Roboto Black" panose="02000000000000000000" pitchFamily="2" charset="0"/>
                <a:ea typeface="Roboto Black" panose="02000000000000000000" pitchFamily="2" charset="0"/>
              </a:rPr>
              <a:t>HILENOUDJIM</a:t>
            </a:r>
            <a:endParaRPr lang="fr-FR" sz="2400" dirty="0">
              <a:solidFill>
                <a:srgbClr val="F68D10"/>
              </a:solidFill>
              <a:latin typeface="Roboto Medium" panose="02000000000000000000" pitchFamily="2" charset="0"/>
              <a:ea typeface="Roboto Medium" panose="02000000000000000000" pitchFamily="2" charset="0"/>
            </a:endParaRPr>
          </a:p>
        </p:txBody>
      </p:sp>
      <p:sp>
        <p:nvSpPr>
          <p:cNvPr id="17" name="ZoneTexte 16">
            <a:extLst>
              <a:ext uri="{FF2B5EF4-FFF2-40B4-BE49-F238E27FC236}">
                <a16:creationId xmlns:a16="http://schemas.microsoft.com/office/drawing/2014/main" id="{6B2D0529-1499-5D67-636B-9811D917E5FE}"/>
              </a:ext>
            </a:extLst>
          </p:cNvPr>
          <p:cNvSpPr txBox="1"/>
          <p:nvPr/>
        </p:nvSpPr>
        <p:spPr>
          <a:xfrm>
            <a:off x="7702551" y="4180770"/>
            <a:ext cx="3070224" cy="461665"/>
          </a:xfrm>
          <a:prstGeom prst="rect">
            <a:avLst/>
          </a:prstGeom>
          <a:noFill/>
        </p:spPr>
        <p:txBody>
          <a:bodyPr wrap="square" rtlCol="0">
            <a:spAutoFit/>
          </a:bodyPr>
          <a:lstStyle/>
          <a:p>
            <a:r>
              <a:rPr lang="fr-FR" sz="2400" dirty="0">
                <a:latin typeface="Roboto Medium" panose="02000000000000000000" pitchFamily="2" charset="0"/>
                <a:ea typeface="Roboto Medium" panose="02000000000000000000" pitchFamily="2" charset="0"/>
              </a:rPr>
              <a:t>Mac</a:t>
            </a:r>
            <a:r>
              <a:rPr lang="fr-FR" sz="2400" dirty="0">
                <a:solidFill>
                  <a:srgbClr val="005892"/>
                </a:solidFill>
                <a:latin typeface="Roboto Medium" panose="02000000000000000000" pitchFamily="2" charset="0"/>
                <a:ea typeface="Roboto Medium" panose="02000000000000000000" pitchFamily="2" charset="0"/>
              </a:rPr>
              <a:t> </a:t>
            </a:r>
            <a:r>
              <a:rPr lang="fr-FR" sz="2400" dirty="0">
                <a:solidFill>
                  <a:srgbClr val="F68D10"/>
                </a:solidFill>
                <a:latin typeface="Roboto Black" panose="02000000000000000000" pitchFamily="2" charset="0"/>
                <a:ea typeface="Roboto Black" panose="02000000000000000000" pitchFamily="2" charset="0"/>
              </a:rPr>
              <a:t>NSONDET</a:t>
            </a:r>
            <a:endParaRPr lang="fr-FR" sz="2400" dirty="0">
              <a:solidFill>
                <a:srgbClr val="F68D10"/>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999304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71F12B3-424F-4BB6-7E09-5FF294606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306" y="1112399"/>
            <a:ext cx="4633200" cy="4633200"/>
          </a:xfrm>
          <a:prstGeom prst="rect">
            <a:avLst/>
          </a:prstGeom>
        </p:spPr>
      </p:pic>
      <p:sp>
        <p:nvSpPr>
          <p:cNvPr id="7" name="ZoneTexte 6">
            <a:extLst>
              <a:ext uri="{FF2B5EF4-FFF2-40B4-BE49-F238E27FC236}">
                <a16:creationId xmlns:a16="http://schemas.microsoft.com/office/drawing/2014/main" id="{8D308F22-D1C7-6269-C638-D9D8D9CA58C5}"/>
              </a:ext>
            </a:extLst>
          </p:cNvPr>
          <p:cNvSpPr txBox="1"/>
          <p:nvPr/>
        </p:nvSpPr>
        <p:spPr>
          <a:xfrm>
            <a:off x="8741539" y="2875001"/>
            <a:ext cx="1439338" cy="1107996"/>
          </a:xfrm>
          <a:prstGeom prst="rect">
            <a:avLst/>
          </a:prstGeom>
          <a:noFill/>
        </p:spPr>
        <p:txBody>
          <a:bodyPr wrap="square" rtlCol="0">
            <a:spAutoFit/>
          </a:bodyPr>
          <a:lstStyle/>
          <a:p>
            <a:r>
              <a:rPr lang="fr-FR" sz="6600" dirty="0">
                <a:solidFill>
                  <a:srgbClr val="FF9900"/>
                </a:solidFill>
                <a:latin typeface="Roboto Medium" panose="02000000000000000000" pitchFamily="2" charset="0"/>
                <a:ea typeface="Roboto Medium" panose="02000000000000000000" pitchFamily="2" charset="0"/>
              </a:rPr>
              <a:t>&amp;</a:t>
            </a:r>
          </a:p>
        </p:txBody>
      </p:sp>
      <p:sp>
        <p:nvSpPr>
          <p:cNvPr id="8" name="ZoneTexte 7">
            <a:extLst>
              <a:ext uri="{FF2B5EF4-FFF2-40B4-BE49-F238E27FC236}">
                <a16:creationId xmlns:a16="http://schemas.microsoft.com/office/drawing/2014/main" id="{EDB748D4-FE50-8F27-86B7-58D4B7D139C1}"/>
              </a:ext>
            </a:extLst>
          </p:cNvPr>
          <p:cNvSpPr txBox="1"/>
          <p:nvPr/>
        </p:nvSpPr>
        <p:spPr>
          <a:xfrm>
            <a:off x="5910943" y="4087844"/>
            <a:ext cx="6785209" cy="1015663"/>
          </a:xfrm>
          <a:prstGeom prst="rect">
            <a:avLst/>
          </a:prstGeom>
          <a:noFill/>
        </p:spPr>
        <p:txBody>
          <a:bodyPr wrap="square" rtlCol="0">
            <a:spAutoFit/>
          </a:bodyPr>
          <a:lstStyle/>
          <a:p>
            <a:r>
              <a:rPr lang="fr-FR" sz="6000" dirty="0">
                <a:solidFill>
                  <a:srgbClr val="232F3E"/>
                </a:solidFill>
                <a:latin typeface="Roboto Black" panose="02000000000000000000" pitchFamily="2" charset="0"/>
                <a:ea typeface="Roboto Black" panose="02000000000000000000" pitchFamily="2" charset="0"/>
              </a:rPr>
              <a:t>INCONVENIENTS</a:t>
            </a:r>
          </a:p>
        </p:txBody>
      </p:sp>
      <p:sp>
        <p:nvSpPr>
          <p:cNvPr id="9" name="ZoneTexte 8">
            <a:extLst>
              <a:ext uri="{FF2B5EF4-FFF2-40B4-BE49-F238E27FC236}">
                <a16:creationId xmlns:a16="http://schemas.microsoft.com/office/drawing/2014/main" id="{26A6BFD8-31A8-F910-F153-B929E69DDFDA}"/>
              </a:ext>
            </a:extLst>
          </p:cNvPr>
          <p:cNvSpPr txBox="1"/>
          <p:nvPr/>
        </p:nvSpPr>
        <p:spPr>
          <a:xfrm>
            <a:off x="6502397" y="1754493"/>
            <a:ext cx="4876805" cy="1015663"/>
          </a:xfrm>
          <a:prstGeom prst="rect">
            <a:avLst/>
          </a:prstGeom>
          <a:noFill/>
        </p:spPr>
        <p:txBody>
          <a:bodyPr wrap="square" rtlCol="0">
            <a:spAutoFit/>
          </a:bodyPr>
          <a:lstStyle/>
          <a:p>
            <a:r>
              <a:rPr lang="fr-FR" sz="6000" dirty="0">
                <a:solidFill>
                  <a:srgbClr val="232F3E"/>
                </a:solidFill>
                <a:latin typeface="Roboto Black" panose="02000000000000000000" pitchFamily="2" charset="0"/>
                <a:ea typeface="Roboto Black" panose="02000000000000000000" pitchFamily="2" charset="0"/>
              </a:rPr>
              <a:t>AVANTAGES</a:t>
            </a:r>
          </a:p>
        </p:txBody>
      </p:sp>
      <p:sp>
        <p:nvSpPr>
          <p:cNvPr id="12" name="Rectangle 11">
            <a:extLst>
              <a:ext uri="{FF2B5EF4-FFF2-40B4-BE49-F238E27FC236}">
                <a16:creationId xmlns:a16="http://schemas.microsoft.com/office/drawing/2014/main" id="{0D35F7E6-6F04-C785-888D-A0610122D52E}"/>
              </a:ext>
            </a:extLst>
          </p:cNvPr>
          <p:cNvSpPr/>
          <p:nvPr/>
        </p:nvSpPr>
        <p:spPr>
          <a:xfrm>
            <a:off x="-9237" y="0"/>
            <a:ext cx="1117601" cy="296333"/>
          </a:xfrm>
          <a:prstGeom prst="rect">
            <a:avLst/>
          </a:prstGeom>
          <a:solidFill>
            <a:srgbClr val="1CB1E7">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6D07D781-45C7-741F-7144-3C49D37FAFB1}"/>
              </a:ext>
            </a:extLst>
          </p:cNvPr>
          <p:cNvSpPr/>
          <p:nvPr/>
        </p:nvSpPr>
        <p:spPr>
          <a:xfrm>
            <a:off x="0" y="6575159"/>
            <a:ext cx="1354667" cy="296333"/>
          </a:xfrm>
          <a:prstGeom prst="rect">
            <a:avLst/>
          </a:prstGeom>
          <a:solidFill>
            <a:srgbClr val="DB832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8BF8E496-70C1-E1BF-EA89-F00289E4AFCF}"/>
              </a:ext>
            </a:extLst>
          </p:cNvPr>
          <p:cNvSpPr/>
          <p:nvPr/>
        </p:nvSpPr>
        <p:spPr>
          <a:xfrm>
            <a:off x="8940800" y="6502399"/>
            <a:ext cx="3251200"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506E4AE7-52C3-84FF-6069-C3EF2FF05155}"/>
              </a:ext>
            </a:extLst>
          </p:cNvPr>
          <p:cNvSpPr/>
          <p:nvPr/>
        </p:nvSpPr>
        <p:spPr>
          <a:xfrm>
            <a:off x="11166764" y="-1"/>
            <a:ext cx="1025236" cy="296333"/>
          </a:xfrm>
          <a:prstGeom prst="rect">
            <a:avLst/>
          </a:prstGeom>
          <a:solidFill>
            <a:srgbClr val="D29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370292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62A2809B-6C1C-0C3D-6A5A-0ADA79881F74}"/>
              </a:ext>
            </a:extLst>
          </p:cNvPr>
          <p:cNvSpPr>
            <a:spLocks noGrp="1"/>
          </p:cNvSpPr>
          <p:nvPr>
            <p:ph type="title"/>
          </p:nvPr>
        </p:nvSpPr>
        <p:spPr>
          <a:xfrm>
            <a:off x="372533" y="2114805"/>
            <a:ext cx="11446933" cy="2628389"/>
          </a:xfrm>
        </p:spPr>
        <p:txBody>
          <a:bodyPr>
            <a:normAutofit/>
          </a:bodyPr>
          <a:lstStyle/>
          <a:p>
            <a:pPr algn="just">
              <a:lnSpc>
                <a:spcPct val="150000"/>
              </a:lnSpc>
            </a:pPr>
            <a:r>
              <a:rPr lang="fr-FR" sz="2800" b="0" i="0" dirty="0">
                <a:solidFill>
                  <a:srgbClr val="000000"/>
                </a:solidFill>
                <a:effectLst/>
                <a:latin typeface="Roboto" panose="02000000000000000000" pitchFamily="2" charset="0"/>
                <a:ea typeface="Roboto" panose="02000000000000000000" pitchFamily="2" charset="0"/>
              </a:rPr>
              <a:t>La plateforme </a:t>
            </a:r>
            <a:r>
              <a:rPr lang="fr-FR" sz="2800" b="1" i="0" dirty="0">
                <a:solidFill>
                  <a:srgbClr val="FF9000"/>
                </a:solidFill>
                <a:effectLst/>
                <a:latin typeface="Roboto" panose="02000000000000000000" pitchFamily="2" charset="0"/>
                <a:ea typeface="Roboto" panose="02000000000000000000" pitchFamily="2" charset="0"/>
              </a:rPr>
              <a:t>Amazon Web Services </a:t>
            </a:r>
            <a:r>
              <a:rPr lang="fr-FR" sz="2800" i="0" dirty="0">
                <a:solidFill>
                  <a:srgbClr val="000000"/>
                </a:solidFill>
                <a:effectLst/>
                <a:latin typeface="Roboto" panose="02000000000000000000" pitchFamily="2" charset="0"/>
                <a:ea typeface="Roboto" panose="02000000000000000000" pitchFamily="2" charset="0"/>
              </a:rPr>
              <a:t>offre de nombreux </a:t>
            </a:r>
            <a:r>
              <a:rPr lang="fr-FR" sz="2800" b="1" i="0" dirty="0">
                <a:solidFill>
                  <a:srgbClr val="005892"/>
                </a:solidFill>
                <a:effectLst/>
                <a:latin typeface="Roboto" panose="02000000000000000000" pitchFamily="2" charset="0"/>
                <a:ea typeface="Roboto" panose="02000000000000000000" pitchFamily="2" charset="0"/>
              </a:rPr>
              <a:t>avantages</a:t>
            </a:r>
            <a:r>
              <a:rPr lang="fr-FR" sz="2800" b="0" i="0" dirty="0">
                <a:solidFill>
                  <a:srgbClr val="000000"/>
                </a:solidFill>
                <a:effectLst/>
                <a:latin typeface="Roboto" panose="02000000000000000000" pitchFamily="2" charset="0"/>
                <a:ea typeface="Roboto" panose="02000000000000000000" pitchFamily="2" charset="0"/>
              </a:rPr>
              <a:t>. Elle permet aux entreprise d’utiliser des modèles de programmation, des OS, des bases de données et des architectures déjà familières.</a:t>
            </a:r>
            <a:br>
              <a:rPr lang="fr-FR" sz="2800" dirty="0">
                <a:latin typeface="Roboto" panose="02000000000000000000" pitchFamily="2" charset="0"/>
                <a:ea typeface="Roboto" panose="02000000000000000000" pitchFamily="2" charset="0"/>
              </a:rPr>
            </a:br>
            <a:endParaRPr lang="fr-FR" sz="2800" dirty="0"/>
          </a:p>
        </p:txBody>
      </p:sp>
      <p:sp>
        <p:nvSpPr>
          <p:cNvPr id="12" name="ZoneTexte 11">
            <a:extLst>
              <a:ext uri="{FF2B5EF4-FFF2-40B4-BE49-F238E27FC236}">
                <a16:creationId xmlns:a16="http://schemas.microsoft.com/office/drawing/2014/main" id="{AE341686-92C9-011C-99B6-891BC3EB7863}"/>
              </a:ext>
            </a:extLst>
          </p:cNvPr>
          <p:cNvSpPr txBox="1"/>
          <p:nvPr/>
        </p:nvSpPr>
        <p:spPr>
          <a:xfrm>
            <a:off x="688062" y="37174"/>
            <a:ext cx="4876805" cy="830997"/>
          </a:xfrm>
          <a:prstGeom prst="rect">
            <a:avLst/>
          </a:prstGeom>
          <a:noFill/>
        </p:spPr>
        <p:txBody>
          <a:bodyPr wrap="square" rtlCol="0">
            <a:spAutoFit/>
          </a:bodyPr>
          <a:lstStyle/>
          <a:p>
            <a:r>
              <a:rPr lang="fr-FR" sz="4800" dirty="0">
                <a:solidFill>
                  <a:srgbClr val="232F3E"/>
                </a:solidFill>
                <a:latin typeface="Roboto Black" panose="02000000000000000000" pitchFamily="2" charset="0"/>
                <a:ea typeface="Roboto Black" panose="02000000000000000000" pitchFamily="2" charset="0"/>
              </a:rPr>
              <a:t>AVANTAGES</a:t>
            </a:r>
          </a:p>
        </p:txBody>
      </p:sp>
      <p:sp>
        <p:nvSpPr>
          <p:cNvPr id="13" name="Rectangle 12">
            <a:extLst>
              <a:ext uri="{FF2B5EF4-FFF2-40B4-BE49-F238E27FC236}">
                <a16:creationId xmlns:a16="http://schemas.microsoft.com/office/drawing/2014/main" id="{76CF546E-7316-5E35-6175-CE33AD301465}"/>
              </a:ext>
            </a:extLst>
          </p:cNvPr>
          <p:cNvSpPr/>
          <p:nvPr/>
        </p:nvSpPr>
        <p:spPr>
          <a:xfrm>
            <a:off x="0" y="0"/>
            <a:ext cx="660903" cy="905347"/>
          </a:xfrm>
          <a:prstGeom prst="rect">
            <a:avLst/>
          </a:prstGeom>
          <a:solidFill>
            <a:srgbClr val="DB8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2F3E"/>
              </a:solidFill>
            </a:endParaRPr>
          </a:p>
        </p:txBody>
      </p:sp>
      <p:sp>
        <p:nvSpPr>
          <p:cNvPr id="2" name="Rectangle 1">
            <a:extLst>
              <a:ext uri="{FF2B5EF4-FFF2-40B4-BE49-F238E27FC236}">
                <a16:creationId xmlns:a16="http://schemas.microsoft.com/office/drawing/2014/main" id="{10525031-DDB9-14DD-912A-45FAA75E4BDA}"/>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ZoneTexte 2">
            <a:extLst>
              <a:ext uri="{FF2B5EF4-FFF2-40B4-BE49-F238E27FC236}">
                <a16:creationId xmlns:a16="http://schemas.microsoft.com/office/drawing/2014/main" id="{6BE421B1-3B5C-80A7-54AD-AF209DEF38B2}"/>
              </a:ext>
            </a:extLst>
          </p:cNvPr>
          <p:cNvSpPr txBox="1"/>
          <p:nvPr/>
        </p:nvSpPr>
        <p:spPr>
          <a:xfrm>
            <a:off x="7166460" y="6199529"/>
            <a:ext cx="5164184" cy="346415"/>
          </a:xfrm>
          <a:prstGeom prst="rect">
            <a:avLst/>
          </a:prstGeom>
          <a:noFill/>
        </p:spPr>
        <p:txBody>
          <a:bodyPr wrap="square" rtlCol="0">
            <a:spAutoFit/>
          </a:bodyPr>
          <a:lstStyle/>
          <a:p>
            <a:r>
              <a:rPr lang="fr-FR" sz="1600" dirty="0">
                <a:solidFill>
                  <a:srgbClr val="232F3E"/>
                </a:solidFill>
                <a:latin typeface="Roboto Light" panose="02000000000000000000" pitchFamily="2" charset="0"/>
                <a:ea typeface="Roboto Light" panose="02000000000000000000" pitchFamily="2" charset="0"/>
                <a:cs typeface="Roboto Light" panose="02000000000000000000" pitchFamily="2" charset="0"/>
              </a:rPr>
              <a:t>PROJET CLOUD COMPUTING AMAZON WEB SERVICE</a:t>
            </a:r>
          </a:p>
        </p:txBody>
      </p:sp>
      <p:sp>
        <p:nvSpPr>
          <p:cNvPr id="4" name="Rectangle 3">
            <a:extLst>
              <a:ext uri="{FF2B5EF4-FFF2-40B4-BE49-F238E27FC236}">
                <a16:creationId xmlns:a16="http://schemas.microsoft.com/office/drawing/2014/main" id="{CBE433A5-4C47-1150-2310-28F499F41F8D}"/>
              </a:ext>
            </a:extLst>
          </p:cNvPr>
          <p:cNvSpPr/>
          <p:nvPr/>
        </p:nvSpPr>
        <p:spPr>
          <a:xfrm>
            <a:off x="7877175" y="6491550"/>
            <a:ext cx="3609703"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AVANTAGES &amp; INCONVENIENTS</a:t>
            </a:r>
          </a:p>
        </p:txBody>
      </p:sp>
      <p:grpSp>
        <p:nvGrpSpPr>
          <p:cNvPr id="6" name="Groupe 5">
            <a:extLst>
              <a:ext uri="{FF2B5EF4-FFF2-40B4-BE49-F238E27FC236}">
                <a16:creationId xmlns:a16="http://schemas.microsoft.com/office/drawing/2014/main" id="{071CEA87-29DD-9FEE-C07A-ABBAFA15567C}"/>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1F4E80D1-8BAA-F156-BA8F-806F2F7315DC}"/>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9" name="ZoneTexte 8">
              <a:extLst>
                <a:ext uri="{FF2B5EF4-FFF2-40B4-BE49-F238E27FC236}">
                  <a16:creationId xmlns:a16="http://schemas.microsoft.com/office/drawing/2014/main" id="{C8630858-D4A0-5DF7-1EC2-AD3E8766382A}"/>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9</a:t>
              </a:r>
            </a:p>
          </p:txBody>
        </p:sp>
      </p:grpSp>
    </p:spTree>
    <p:extLst>
      <p:ext uri="{BB962C8B-B14F-4D97-AF65-F5344CB8AC3E}">
        <p14:creationId xmlns:p14="http://schemas.microsoft.com/office/powerpoint/2010/main" val="1795337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AF72D07A-CE55-B1E6-97BB-9BCFA27B7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41" y="684726"/>
            <a:ext cx="414692" cy="414692"/>
          </a:xfrm>
          <a:prstGeom prst="rect">
            <a:avLst/>
          </a:prstGeom>
        </p:spPr>
      </p:pic>
      <p:sp>
        <p:nvSpPr>
          <p:cNvPr id="13" name="ZoneTexte 12">
            <a:extLst>
              <a:ext uri="{FF2B5EF4-FFF2-40B4-BE49-F238E27FC236}">
                <a16:creationId xmlns:a16="http://schemas.microsoft.com/office/drawing/2014/main" id="{29F0CA1E-37A1-4034-2A1C-9772E9C4FDEE}"/>
              </a:ext>
            </a:extLst>
          </p:cNvPr>
          <p:cNvSpPr txBox="1"/>
          <p:nvPr/>
        </p:nvSpPr>
        <p:spPr>
          <a:xfrm>
            <a:off x="1109133" y="599684"/>
            <a:ext cx="10388426" cy="1159292"/>
          </a:xfrm>
          <a:prstGeom prst="rect">
            <a:avLst/>
          </a:prstGeom>
          <a:noFill/>
        </p:spPr>
        <p:txBody>
          <a:bodyPr wrap="square">
            <a:spAutoFit/>
          </a:bodyPr>
          <a:lstStyle/>
          <a:p>
            <a:pPr algn="just">
              <a:lnSpc>
                <a:spcPct val="150000"/>
              </a:lnSpc>
            </a:pPr>
            <a:r>
              <a:rPr lang="fr-FR" sz="1600" b="1" dirty="0">
                <a:solidFill>
                  <a:srgbClr val="FF9000"/>
                </a:solidFill>
                <a:latin typeface="Roboto" panose="02000000000000000000" pitchFamily="2" charset="0"/>
                <a:ea typeface="Roboto" panose="02000000000000000000" pitchFamily="2" charset="0"/>
              </a:rPr>
              <a:t>Large gamme de services</a:t>
            </a:r>
            <a:r>
              <a:rPr lang="fr-FR" sz="1600" dirty="0">
                <a:latin typeface="Roboto" panose="02000000000000000000" pitchFamily="2" charset="0"/>
                <a:ea typeface="Roboto" panose="02000000000000000000" pitchFamily="2" charset="0"/>
              </a:rPr>
              <a:t> : AWS propose une vaste sélection de services couvrant tous les aspects du cloud computing. Cela permet aux entreprises de choisir les services spécifiques dont elles ont besoin pour répondre à leurs exigences métier</a:t>
            </a:r>
          </a:p>
        </p:txBody>
      </p:sp>
      <p:pic>
        <p:nvPicPr>
          <p:cNvPr id="18" name="Image 17">
            <a:extLst>
              <a:ext uri="{FF2B5EF4-FFF2-40B4-BE49-F238E27FC236}">
                <a16:creationId xmlns:a16="http://schemas.microsoft.com/office/drawing/2014/main" id="{E82AA71D-473E-EB7A-0789-7FCA1B81F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85" y="2358504"/>
            <a:ext cx="414692" cy="414692"/>
          </a:xfrm>
          <a:prstGeom prst="rect">
            <a:avLst/>
          </a:prstGeom>
        </p:spPr>
      </p:pic>
      <p:sp>
        <p:nvSpPr>
          <p:cNvPr id="19" name="ZoneTexte 18">
            <a:extLst>
              <a:ext uri="{FF2B5EF4-FFF2-40B4-BE49-F238E27FC236}">
                <a16:creationId xmlns:a16="http://schemas.microsoft.com/office/drawing/2014/main" id="{FA47A2DD-146C-6493-B50B-6268EFBBF584}"/>
              </a:ext>
            </a:extLst>
          </p:cNvPr>
          <p:cNvSpPr txBox="1"/>
          <p:nvPr/>
        </p:nvSpPr>
        <p:spPr>
          <a:xfrm>
            <a:off x="1118277" y="2273462"/>
            <a:ext cx="10388426" cy="789960"/>
          </a:xfrm>
          <a:prstGeom prst="rect">
            <a:avLst/>
          </a:prstGeom>
          <a:noFill/>
        </p:spPr>
        <p:txBody>
          <a:bodyPr wrap="square">
            <a:spAutoFit/>
          </a:bodyPr>
          <a:lstStyle/>
          <a:p>
            <a:pPr algn="just">
              <a:lnSpc>
                <a:spcPct val="150000"/>
              </a:lnSpc>
            </a:pPr>
            <a:r>
              <a:rPr lang="fr-FR" sz="1600" b="1" dirty="0">
                <a:solidFill>
                  <a:srgbClr val="FF9000"/>
                </a:solidFill>
                <a:latin typeface="Roboto" panose="02000000000000000000" pitchFamily="2" charset="0"/>
                <a:ea typeface="Roboto" panose="02000000000000000000" pitchFamily="2" charset="0"/>
              </a:rPr>
              <a:t>Sécurité</a:t>
            </a:r>
            <a:r>
              <a:rPr lang="fr-FR" sz="1600" dirty="0">
                <a:latin typeface="Roboto" panose="02000000000000000000" pitchFamily="2" charset="0"/>
                <a:ea typeface="Roboto" panose="02000000000000000000" pitchFamily="2" charset="0"/>
              </a:rPr>
              <a:t> : AWS met l'accent sur la sécurité en fournissant des fonctionnalités avancées telles que le contrôle d'accès, le chiffrement des données et la surveillance des activités suspectes.</a:t>
            </a:r>
          </a:p>
        </p:txBody>
      </p:sp>
      <p:pic>
        <p:nvPicPr>
          <p:cNvPr id="20" name="Image 19">
            <a:extLst>
              <a:ext uri="{FF2B5EF4-FFF2-40B4-BE49-F238E27FC236}">
                <a16:creationId xmlns:a16="http://schemas.microsoft.com/office/drawing/2014/main" id="{6359F28F-65FC-5D8C-3482-80E9E4799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41" y="3817091"/>
            <a:ext cx="414692" cy="414692"/>
          </a:xfrm>
          <a:prstGeom prst="rect">
            <a:avLst/>
          </a:prstGeom>
        </p:spPr>
      </p:pic>
      <p:sp>
        <p:nvSpPr>
          <p:cNvPr id="21" name="ZoneTexte 20">
            <a:extLst>
              <a:ext uri="{FF2B5EF4-FFF2-40B4-BE49-F238E27FC236}">
                <a16:creationId xmlns:a16="http://schemas.microsoft.com/office/drawing/2014/main" id="{572A5306-F367-99BD-C852-3D9ED25D636C}"/>
              </a:ext>
            </a:extLst>
          </p:cNvPr>
          <p:cNvSpPr txBox="1"/>
          <p:nvPr/>
        </p:nvSpPr>
        <p:spPr>
          <a:xfrm>
            <a:off x="1109133" y="3732049"/>
            <a:ext cx="10388426" cy="1159292"/>
          </a:xfrm>
          <a:prstGeom prst="rect">
            <a:avLst/>
          </a:prstGeom>
          <a:noFill/>
        </p:spPr>
        <p:txBody>
          <a:bodyPr wrap="square">
            <a:spAutoFit/>
          </a:bodyPr>
          <a:lstStyle/>
          <a:p>
            <a:pPr algn="just">
              <a:lnSpc>
                <a:spcPct val="150000"/>
              </a:lnSpc>
            </a:pPr>
            <a:r>
              <a:rPr lang="fr-FR" sz="1600" b="1" dirty="0">
                <a:solidFill>
                  <a:srgbClr val="FF9000"/>
                </a:solidFill>
                <a:latin typeface="Roboto" panose="02000000000000000000" pitchFamily="2" charset="0"/>
                <a:ea typeface="Roboto" panose="02000000000000000000" pitchFamily="2" charset="0"/>
              </a:rPr>
              <a:t>Haute disponibilité et résilience </a:t>
            </a:r>
            <a:r>
              <a:rPr lang="fr-FR" sz="1600" dirty="0">
                <a:latin typeface="Roboto" panose="02000000000000000000" pitchFamily="2" charset="0"/>
                <a:ea typeface="Roboto" panose="02000000000000000000" pitchFamily="2" charset="0"/>
              </a:rPr>
              <a:t>: AWS dispose d'une infrastructure mondiale étendue, avec des centres de données répartis stratégiquement, ce qui permet d'assurer une disponibilité élevée et une redondance des services</a:t>
            </a:r>
          </a:p>
        </p:txBody>
      </p:sp>
      <p:pic>
        <p:nvPicPr>
          <p:cNvPr id="22" name="Image 21">
            <a:extLst>
              <a:ext uri="{FF2B5EF4-FFF2-40B4-BE49-F238E27FC236}">
                <a16:creationId xmlns:a16="http://schemas.microsoft.com/office/drawing/2014/main" id="{D9538C33-2E18-6BE1-5A78-BA82479A5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41" y="5467702"/>
            <a:ext cx="414692" cy="414692"/>
          </a:xfrm>
          <a:prstGeom prst="rect">
            <a:avLst/>
          </a:prstGeom>
        </p:spPr>
      </p:pic>
      <p:sp>
        <p:nvSpPr>
          <p:cNvPr id="23" name="ZoneTexte 22">
            <a:extLst>
              <a:ext uri="{FF2B5EF4-FFF2-40B4-BE49-F238E27FC236}">
                <a16:creationId xmlns:a16="http://schemas.microsoft.com/office/drawing/2014/main" id="{92B6E63E-F07E-C0F1-17A3-96533833906C}"/>
              </a:ext>
            </a:extLst>
          </p:cNvPr>
          <p:cNvSpPr txBox="1"/>
          <p:nvPr/>
        </p:nvSpPr>
        <p:spPr>
          <a:xfrm>
            <a:off x="1109133" y="5382660"/>
            <a:ext cx="10388426" cy="789960"/>
          </a:xfrm>
          <a:prstGeom prst="rect">
            <a:avLst/>
          </a:prstGeom>
          <a:noFill/>
        </p:spPr>
        <p:txBody>
          <a:bodyPr wrap="square">
            <a:spAutoFit/>
          </a:bodyPr>
          <a:lstStyle/>
          <a:p>
            <a:pPr algn="just">
              <a:lnSpc>
                <a:spcPct val="150000"/>
              </a:lnSpc>
            </a:pPr>
            <a:r>
              <a:rPr lang="fr-FR" sz="1600" b="1" dirty="0">
                <a:solidFill>
                  <a:srgbClr val="FF9000"/>
                </a:solidFill>
                <a:latin typeface="Roboto" panose="02000000000000000000" pitchFamily="2" charset="0"/>
                <a:ea typeface="Roboto" panose="02000000000000000000" pitchFamily="2" charset="0"/>
              </a:rPr>
              <a:t>Tarification basée sur l'utilisation </a:t>
            </a:r>
            <a:r>
              <a:rPr lang="fr-FR" sz="1600" dirty="0">
                <a:latin typeface="Roboto" panose="02000000000000000000" pitchFamily="2" charset="0"/>
                <a:ea typeface="Roboto" panose="02000000000000000000" pitchFamily="2" charset="0"/>
              </a:rPr>
              <a:t>: AWS propose un modèle de tarification flexible, où vous ne payez que pour les services réellement utilisés, ce qui permet de réduire les coûts opérationnels</a:t>
            </a:r>
          </a:p>
        </p:txBody>
      </p:sp>
      <p:sp>
        <p:nvSpPr>
          <p:cNvPr id="2" name="Rectangle 1">
            <a:extLst>
              <a:ext uri="{FF2B5EF4-FFF2-40B4-BE49-F238E27FC236}">
                <a16:creationId xmlns:a16="http://schemas.microsoft.com/office/drawing/2014/main" id="{88ADFF41-5E26-3DB1-1601-D91FDEA6DB91}"/>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a:extLst>
              <a:ext uri="{FF2B5EF4-FFF2-40B4-BE49-F238E27FC236}">
                <a16:creationId xmlns:a16="http://schemas.microsoft.com/office/drawing/2014/main" id="{DA811C96-2E97-D615-AB70-CFC3567686DC}"/>
              </a:ext>
            </a:extLst>
          </p:cNvPr>
          <p:cNvSpPr/>
          <p:nvPr/>
        </p:nvSpPr>
        <p:spPr>
          <a:xfrm>
            <a:off x="7877175" y="6491550"/>
            <a:ext cx="3609703"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AVANTAGES &amp; INCONVENIENTS</a:t>
            </a:r>
          </a:p>
        </p:txBody>
      </p:sp>
      <p:grpSp>
        <p:nvGrpSpPr>
          <p:cNvPr id="6" name="Groupe 5">
            <a:extLst>
              <a:ext uri="{FF2B5EF4-FFF2-40B4-BE49-F238E27FC236}">
                <a16:creationId xmlns:a16="http://schemas.microsoft.com/office/drawing/2014/main" id="{93409CA8-5EE5-A010-9F17-05FF4DD6E225}"/>
              </a:ext>
            </a:extLst>
          </p:cNvPr>
          <p:cNvGrpSpPr/>
          <p:nvPr/>
        </p:nvGrpSpPr>
        <p:grpSpPr>
          <a:xfrm>
            <a:off x="11621670" y="86801"/>
            <a:ext cx="477131" cy="371157"/>
            <a:chOff x="11621670" y="86801"/>
            <a:chExt cx="477131" cy="371157"/>
          </a:xfrm>
        </p:grpSpPr>
        <p:sp>
          <p:nvSpPr>
            <p:cNvPr id="8" name="Organigramme : Connecteur 7">
              <a:extLst>
                <a:ext uri="{FF2B5EF4-FFF2-40B4-BE49-F238E27FC236}">
                  <a16:creationId xmlns:a16="http://schemas.microsoft.com/office/drawing/2014/main" id="{017DF225-4BA0-D7F8-E036-DD84C85638A8}"/>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10" name="ZoneTexte 9">
              <a:extLst>
                <a:ext uri="{FF2B5EF4-FFF2-40B4-BE49-F238E27FC236}">
                  <a16:creationId xmlns:a16="http://schemas.microsoft.com/office/drawing/2014/main" id="{486560B5-AE47-5409-8E1C-C43901D9478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10</a:t>
              </a:r>
            </a:p>
          </p:txBody>
        </p:sp>
      </p:grpSp>
    </p:spTree>
    <p:extLst>
      <p:ext uri="{BB962C8B-B14F-4D97-AF65-F5344CB8AC3E}">
        <p14:creationId xmlns:p14="http://schemas.microsoft.com/office/powerpoint/2010/main" val="899953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anim calcmode="lin" valueType="num">
                                      <p:cBhvr>
                                        <p:cTn id="25" dur="500" fill="hold"/>
                                        <p:tgtEl>
                                          <p:spTgt spid="19"/>
                                        </p:tgtEl>
                                        <p:attrNameLst>
                                          <p:attrName>ppt_x</p:attrName>
                                        </p:attrNameLst>
                                      </p:cBhvr>
                                      <p:tavLst>
                                        <p:tav tm="0">
                                          <p:val>
                                            <p:strVal val="#ppt_x"/>
                                          </p:val>
                                        </p:tav>
                                        <p:tav tm="100000">
                                          <p:val>
                                            <p:strVal val="#ppt_x"/>
                                          </p:val>
                                        </p:tav>
                                      </p:tavLst>
                                    </p:anim>
                                    <p:anim calcmode="lin" valueType="num">
                                      <p:cBhvr>
                                        <p:cTn id="26"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anim calcmode="lin" valueType="num">
                                      <p:cBhvr>
                                        <p:cTn id="37" dur="500" fill="hold"/>
                                        <p:tgtEl>
                                          <p:spTgt spid="21"/>
                                        </p:tgtEl>
                                        <p:attrNameLst>
                                          <p:attrName>ppt_x</p:attrName>
                                        </p:attrNameLst>
                                      </p:cBhvr>
                                      <p:tavLst>
                                        <p:tav tm="0">
                                          <p:val>
                                            <p:strVal val="#ppt_x"/>
                                          </p:val>
                                        </p:tav>
                                        <p:tav tm="100000">
                                          <p:val>
                                            <p:strVal val="#ppt_x"/>
                                          </p:val>
                                        </p:tav>
                                      </p:tavLst>
                                    </p:anim>
                                    <p:anim calcmode="lin" valueType="num">
                                      <p:cBhvr>
                                        <p:cTn id="38"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anim calcmode="lin" valueType="num">
                                      <p:cBhvr>
                                        <p:cTn id="44" dur="500" fill="hold"/>
                                        <p:tgtEl>
                                          <p:spTgt spid="22"/>
                                        </p:tgtEl>
                                        <p:attrNameLst>
                                          <p:attrName>ppt_x</p:attrName>
                                        </p:attrNameLst>
                                      </p:cBhvr>
                                      <p:tavLst>
                                        <p:tav tm="0">
                                          <p:val>
                                            <p:strVal val="#ppt_x"/>
                                          </p:val>
                                        </p:tav>
                                        <p:tav tm="100000">
                                          <p:val>
                                            <p:strVal val="#ppt_x"/>
                                          </p:val>
                                        </p:tav>
                                      </p:tavLst>
                                    </p:anim>
                                    <p:anim calcmode="lin" valueType="num">
                                      <p:cBhvr>
                                        <p:cTn id="45" dur="500" fill="hold"/>
                                        <p:tgtEl>
                                          <p:spTgt spid="2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1"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85FF8A-108F-8388-B644-FA71CBC3CC18}"/>
              </a:ext>
            </a:extLst>
          </p:cNvPr>
          <p:cNvSpPr>
            <a:spLocks noGrp="1"/>
          </p:cNvSpPr>
          <p:nvPr>
            <p:ph type="title"/>
          </p:nvPr>
        </p:nvSpPr>
        <p:spPr>
          <a:xfrm>
            <a:off x="584200" y="2171701"/>
            <a:ext cx="11023600" cy="2510028"/>
          </a:xfrm>
        </p:spPr>
        <p:txBody>
          <a:bodyPr>
            <a:noAutofit/>
          </a:bodyPr>
          <a:lstStyle/>
          <a:p>
            <a:pPr algn="just">
              <a:lnSpc>
                <a:spcPct val="150000"/>
              </a:lnSpc>
            </a:pPr>
            <a:r>
              <a:rPr lang="fr-FR" sz="2800" dirty="0">
                <a:latin typeface="Roboto" panose="02000000000000000000" pitchFamily="2" charset="0"/>
                <a:ea typeface="Roboto" panose="02000000000000000000" pitchFamily="2" charset="0"/>
              </a:rPr>
              <a:t>En outre, </a:t>
            </a:r>
            <a:r>
              <a:rPr lang="fr-FR" sz="2800" dirty="0">
                <a:solidFill>
                  <a:srgbClr val="FF9000"/>
                </a:solidFill>
                <a:latin typeface="Roboto" panose="02000000000000000000" pitchFamily="2" charset="0"/>
                <a:ea typeface="Roboto" panose="02000000000000000000" pitchFamily="2" charset="0"/>
              </a:rPr>
              <a:t>Amazon Web Services </a:t>
            </a:r>
            <a:r>
              <a:rPr lang="fr-FR" sz="2800" dirty="0">
                <a:latin typeface="Roboto" panose="02000000000000000000" pitchFamily="2" charset="0"/>
                <a:ea typeface="Roboto" panose="02000000000000000000" pitchFamily="2" charset="0"/>
              </a:rPr>
              <a:t>présente les mêmes </a:t>
            </a:r>
            <a:r>
              <a:rPr lang="fr-FR" sz="2800" b="1" dirty="0">
                <a:solidFill>
                  <a:srgbClr val="005892"/>
                </a:solidFill>
                <a:latin typeface="Roboto" panose="02000000000000000000" pitchFamily="2" charset="0"/>
                <a:ea typeface="Roboto" panose="02000000000000000000" pitchFamily="2" charset="0"/>
              </a:rPr>
              <a:t>faiblesses</a:t>
            </a:r>
            <a:r>
              <a:rPr lang="fr-FR" sz="2800" dirty="0">
                <a:latin typeface="Roboto" panose="02000000000000000000" pitchFamily="2" charset="0"/>
                <a:ea typeface="Roboto" panose="02000000000000000000" pitchFamily="2" charset="0"/>
              </a:rPr>
              <a:t> que toutes les plateformes Cloud : les utilisateurs perdent un certain contrôle sur leurs données, et le risque de panne existe.</a:t>
            </a:r>
          </a:p>
        </p:txBody>
      </p:sp>
      <p:sp>
        <p:nvSpPr>
          <p:cNvPr id="7" name="ZoneTexte 6">
            <a:extLst>
              <a:ext uri="{FF2B5EF4-FFF2-40B4-BE49-F238E27FC236}">
                <a16:creationId xmlns:a16="http://schemas.microsoft.com/office/drawing/2014/main" id="{BC7030BA-134C-A453-7F9A-2B7D4C4154F2}"/>
              </a:ext>
            </a:extLst>
          </p:cNvPr>
          <p:cNvSpPr txBox="1"/>
          <p:nvPr/>
        </p:nvSpPr>
        <p:spPr>
          <a:xfrm>
            <a:off x="688062" y="37174"/>
            <a:ext cx="5407938" cy="830997"/>
          </a:xfrm>
          <a:prstGeom prst="rect">
            <a:avLst/>
          </a:prstGeom>
          <a:noFill/>
        </p:spPr>
        <p:txBody>
          <a:bodyPr wrap="square" rtlCol="0">
            <a:spAutoFit/>
          </a:bodyPr>
          <a:lstStyle/>
          <a:p>
            <a:r>
              <a:rPr lang="fr-FR" sz="4800" dirty="0">
                <a:solidFill>
                  <a:srgbClr val="232F3E"/>
                </a:solidFill>
                <a:latin typeface="Roboto Black" panose="02000000000000000000" pitchFamily="2" charset="0"/>
                <a:ea typeface="Roboto Black" panose="02000000000000000000" pitchFamily="2" charset="0"/>
              </a:rPr>
              <a:t>INCONVENIENTS</a:t>
            </a:r>
          </a:p>
        </p:txBody>
      </p:sp>
      <p:sp>
        <p:nvSpPr>
          <p:cNvPr id="8" name="Rectangle 7">
            <a:extLst>
              <a:ext uri="{FF2B5EF4-FFF2-40B4-BE49-F238E27FC236}">
                <a16:creationId xmlns:a16="http://schemas.microsoft.com/office/drawing/2014/main" id="{7169CDC1-757C-4F32-44E7-46B6E05EF918}"/>
              </a:ext>
            </a:extLst>
          </p:cNvPr>
          <p:cNvSpPr/>
          <p:nvPr/>
        </p:nvSpPr>
        <p:spPr>
          <a:xfrm>
            <a:off x="0" y="0"/>
            <a:ext cx="660903" cy="905347"/>
          </a:xfrm>
          <a:prstGeom prst="rect">
            <a:avLst/>
          </a:prstGeom>
          <a:solidFill>
            <a:srgbClr val="DB8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2F3E"/>
              </a:solidFill>
            </a:endParaRPr>
          </a:p>
        </p:txBody>
      </p:sp>
      <p:sp>
        <p:nvSpPr>
          <p:cNvPr id="3" name="Rectangle 2">
            <a:extLst>
              <a:ext uri="{FF2B5EF4-FFF2-40B4-BE49-F238E27FC236}">
                <a16:creationId xmlns:a16="http://schemas.microsoft.com/office/drawing/2014/main" id="{F45B3DBE-3FA8-F27C-A584-A6B41D8B563E}"/>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6434919C-4437-0E97-1217-6C7834EB4EA6}"/>
              </a:ext>
            </a:extLst>
          </p:cNvPr>
          <p:cNvSpPr txBox="1"/>
          <p:nvPr/>
        </p:nvSpPr>
        <p:spPr>
          <a:xfrm>
            <a:off x="7166460" y="6199529"/>
            <a:ext cx="5164184" cy="346415"/>
          </a:xfrm>
          <a:prstGeom prst="rect">
            <a:avLst/>
          </a:prstGeom>
          <a:noFill/>
        </p:spPr>
        <p:txBody>
          <a:bodyPr wrap="square" rtlCol="0">
            <a:spAutoFit/>
          </a:bodyPr>
          <a:lstStyle/>
          <a:p>
            <a:r>
              <a:rPr lang="fr-FR" sz="1600" dirty="0">
                <a:solidFill>
                  <a:srgbClr val="232F3E"/>
                </a:solidFill>
                <a:latin typeface="Roboto Light" panose="02000000000000000000" pitchFamily="2" charset="0"/>
                <a:ea typeface="Roboto Light" panose="02000000000000000000" pitchFamily="2" charset="0"/>
                <a:cs typeface="Roboto Light" panose="02000000000000000000" pitchFamily="2" charset="0"/>
              </a:rPr>
              <a:t>PROJET CLOUD COMPUTING AMAZON WEB SERVICE</a:t>
            </a:r>
          </a:p>
        </p:txBody>
      </p:sp>
      <p:sp>
        <p:nvSpPr>
          <p:cNvPr id="6" name="Rectangle 5">
            <a:extLst>
              <a:ext uri="{FF2B5EF4-FFF2-40B4-BE49-F238E27FC236}">
                <a16:creationId xmlns:a16="http://schemas.microsoft.com/office/drawing/2014/main" id="{12853EB0-5570-A1FD-1B85-B11E4CF3C844}"/>
              </a:ext>
            </a:extLst>
          </p:cNvPr>
          <p:cNvSpPr/>
          <p:nvPr/>
        </p:nvSpPr>
        <p:spPr>
          <a:xfrm>
            <a:off x="7877175" y="6491550"/>
            <a:ext cx="3609703"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AVANTAGES &amp; INCONVENIENTS</a:t>
            </a:r>
          </a:p>
        </p:txBody>
      </p:sp>
      <p:grpSp>
        <p:nvGrpSpPr>
          <p:cNvPr id="9" name="Groupe 8">
            <a:extLst>
              <a:ext uri="{FF2B5EF4-FFF2-40B4-BE49-F238E27FC236}">
                <a16:creationId xmlns:a16="http://schemas.microsoft.com/office/drawing/2014/main" id="{21E6A776-7E8C-B81C-4A0B-FBD9069FA166}"/>
              </a:ext>
            </a:extLst>
          </p:cNvPr>
          <p:cNvGrpSpPr/>
          <p:nvPr/>
        </p:nvGrpSpPr>
        <p:grpSpPr>
          <a:xfrm>
            <a:off x="11621670" y="86801"/>
            <a:ext cx="477131" cy="371157"/>
            <a:chOff x="11621670" y="86801"/>
            <a:chExt cx="477131" cy="371157"/>
          </a:xfrm>
        </p:grpSpPr>
        <p:sp>
          <p:nvSpPr>
            <p:cNvPr id="10" name="Organigramme : Connecteur 9">
              <a:extLst>
                <a:ext uri="{FF2B5EF4-FFF2-40B4-BE49-F238E27FC236}">
                  <a16:creationId xmlns:a16="http://schemas.microsoft.com/office/drawing/2014/main" id="{FC02C335-E1EE-40A9-B8A9-03ED4B115A84}"/>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11" name="ZoneTexte 10">
              <a:extLst>
                <a:ext uri="{FF2B5EF4-FFF2-40B4-BE49-F238E27FC236}">
                  <a16:creationId xmlns:a16="http://schemas.microsoft.com/office/drawing/2014/main" id="{120741CB-596F-5065-8687-B786B2F8C979}"/>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11</a:t>
              </a:r>
            </a:p>
          </p:txBody>
        </p:sp>
      </p:grpSp>
    </p:spTree>
    <p:extLst>
      <p:ext uri="{BB962C8B-B14F-4D97-AF65-F5344CB8AC3E}">
        <p14:creationId xmlns:p14="http://schemas.microsoft.com/office/powerpoint/2010/main" val="2043699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E43047F-E66D-2985-B64B-DBD424FCEDF5}"/>
              </a:ext>
            </a:extLst>
          </p:cNvPr>
          <p:cNvSpPr txBox="1"/>
          <p:nvPr/>
        </p:nvSpPr>
        <p:spPr>
          <a:xfrm>
            <a:off x="1109133" y="751800"/>
            <a:ext cx="10388426" cy="789960"/>
          </a:xfrm>
          <a:prstGeom prst="rect">
            <a:avLst/>
          </a:prstGeom>
          <a:noFill/>
        </p:spPr>
        <p:txBody>
          <a:bodyPr wrap="square">
            <a:spAutoFit/>
          </a:bodyPr>
          <a:lstStyle/>
          <a:p>
            <a:pPr algn="just">
              <a:lnSpc>
                <a:spcPct val="150000"/>
              </a:lnSpc>
            </a:pPr>
            <a:r>
              <a:rPr lang="fr-FR" sz="1600" b="1" dirty="0">
                <a:solidFill>
                  <a:srgbClr val="FF9000"/>
                </a:solidFill>
                <a:latin typeface="Roboto" panose="02000000000000000000" pitchFamily="2" charset="0"/>
                <a:ea typeface="Roboto" panose="02000000000000000000" pitchFamily="2" charset="0"/>
              </a:rPr>
              <a:t>Complexité : </a:t>
            </a:r>
            <a:r>
              <a:rPr lang="fr-FR" sz="1600" dirty="0">
                <a:latin typeface="Roboto" panose="02000000000000000000" pitchFamily="2" charset="0"/>
                <a:ea typeface="Roboto" panose="02000000000000000000" pitchFamily="2" charset="0"/>
              </a:rPr>
              <a:t>La vaste gamme de services et de fonctionnalités d'AWS peut rendre l'apprentissage initial complexe, en particulier pour les débutants qui ne sont pas familiers avec la plateforme.</a:t>
            </a:r>
          </a:p>
        </p:txBody>
      </p:sp>
      <p:pic>
        <p:nvPicPr>
          <p:cNvPr id="9" name="Image 8">
            <a:extLst>
              <a:ext uri="{FF2B5EF4-FFF2-40B4-BE49-F238E27FC236}">
                <a16:creationId xmlns:a16="http://schemas.microsoft.com/office/drawing/2014/main" id="{E4615219-DA3C-AD17-4C5B-427ECE947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28" y="789809"/>
            <a:ext cx="414692" cy="414692"/>
          </a:xfrm>
          <a:prstGeom prst="rect">
            <a:avLst/>
          </a:prstGeom>
        </p:spPr>
      </p:pic>
      <p:sp>
        <p:nvSpPr>
          <p:cNvPr id="10" name="ZoneTexte 9">
            <a:extLst>
              <a:ext uri="{FF2B5EF4-FFF2-40B4-BE49-F238E27FC236}">
                <a16:creationId xmlns:a16="http://schemas.microsoft.com/office/drawing/2014/main" id="{39A48C7E-AD33-4D46-009E-61A4EA2C3258}"/>
              </a:ext>
            </a:extLst>
          </p:cNvPr>
          <p:cNvSpPr txBox="1"/>
          <p:nvPr/>
        </p:nvSpPr>
        <p:spPr>
          <a:xfrm>
            <a:off x="1109133" y="2686426"/>
            <a:ext cx="10388426" cy="1159292"/>
          </a:xfrm>
          <a:prstGeom prst="rect">
            <a:avLst/>
          </a:prstGeom>
          <a:noFill/>
        </p:spPr>
        <p:txBody>
          <a:bodyPr wrap="square">
            <a:spAutoFit/>
          </a:bodyPr>
          <a:lstStyle/>
          <a:p>
            <a:pPr algn="just">
              <a:lnSpc>
                <a:spcPct val="150000"/>
              </a:lnSpc>
            </a:pPr>
            <a:r>
              <a:rPr lang="fr-FR" sz="1600" b="1" dirty="0">
                <a:solidFill>
                  <a:srgbClr val="FF9000"/>
                </a:solidFill>
                <a:latin typeface="Roboto" panose="02000000000000000000" pitchFamily="2" charset="0"/>
                <a:ea typeface="Roboto" panose="02000000000000000000" pitchFamily="2" charset="0"/>
              </a:rPr>
              <a:t>Coûts : </a:t>
            </a:r>
            <a:r>
              <a:rPr lang="fr-FR" sz="1600" dirty="0">
                <a:latin typeface="Roboto" panose="02000000000000000000" pitchFamily="2" charset="0"/>
                <a:ea typeface="Roboto" panose="02000000000000000000" pitchFamily="2" charset="0"/>
              </a:rPr>
              <a:t>Bien que la tarification basée sur l'utilisation puisse être un avantage, si les ressources ne sont pas efficaces, les coûts peuvent augmenter rapidement. Une planification et une gestion attentives sont nécessaires pour optimiser les dépenses.</a:t>
            </a:r>
          </a:p>
        </p:txBody>
      </p:sp>
      <p:pic>
        <p:nvPicPr>
          <p:cNvPr id="11" name="Image 10">
            <a:extLst>
              <a:ext uri="{FF2B5EF4-FFF2-40B4-BE49-F238E27FC236}">
                <a16:creationId xmlns:a16="http://schemas.microsoft.com/office/drawing/2014/main" id="{AFE08ED8-86BE-2246-0205-C451478F9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28" y="2724435"/>
            <a:ext cx="414692" cy="414692"/>
          </a:xfrm>
          <a:prstGeom prst="rect">
            <a:avLst/>
          </a:prstGeom>
        </p:spPr>
      </p:pic>
      <p:sp>
        <p:nvSpPr>
          <p:cNvPr id="12" name="ZoneTexte 11">
            <a:extLst>
              <a:ext uri="{FF2B5EF4-FFF2-40B4-BE49-F238E27FC236}">
                <a16:creationId xmlns:a16="http://schemas.microsoft.com/office/drawing/2014/main" id="{ED34DEB4-EA32-2306-B20C-DCDE82619B41}"/>
              </a:ext>
            </a:extLst>
          </p:cNvPr>
          <p:cNvSpPr txBox="1"/>
          <p:nvPr/>
        </p:nvSpPr>
        <p:spPr>
          <a:xfrm>
            <a:off x="1109133" y="4647255"/>
            <a:ext cx="10388426" cy="1159292"/>
          </a:xfrm>
          <a:prstGeom prst="rect">
            <a:avLst/>
          </a:prstGeom>
          <a:noFill/>
        </p:spPr>
        <p:txBody>
          <a:bodyPr wrap="square">
            <a:spAutoFit/>
          </a:bodyPr>
          <a:lstStyle/>
          <a:p>
            <a:pPr algn="just">
              <a:lnSpc>
                <a:spcPct val="150000"/>
              </a:lnSpc>
            </a:pPr>
            <a:r>
              <a:rPr lang="fr-FR" sz="1600" b="1" dirty="0">
                <a:solidFill>
                  <a:srgbClr val="FF9000"/>
                </a:solidFill>
                <a:latin typeface="Roboto" panose="02000000000000000000" pitchFamily="2" charset="0"/>
                <a:ea typeface="Roboto" panose="02000000000000000000" pitchFamily="2" charset="0"/>
              </a:rPr>
              <a:t>Dépendance à l'égard d'un fournisseur tiers :</a:t>
            </a:r>
            <a:r>
              <a:rPr lang="fr-FR" sz="1600" dirty="0">
                <a:latin typeface="Roboto" panose="02000000000000000000" pitchFamily="2" charset="0"/>
                <a:ea typeface="Roboto" panose="02000000000000000000" pitchFamily="2" charset="0"/>
              </a:rPr>
              <a:t> En utilisant AWS, vous dépendez d'un fournisseur de services cloud externe pour vos opérations informatiques. Cela peut poser des problèmes si des problèmes de connectivité ou de service amélioré</a:t>
            </a:r>
          </a:p>
        </p:txBody>
      </p:sp>
      <p:pic>
        <p:nvPicPr>
          <p:cNvPr id="13" name="Image 12">
            <a:extLst>
              <a:ext uri="{FF2B5EF4-FFF2-40B4-BE49-F238E27FC236}">
                <a16:creationId xmlns:a16="http://schemas.microsoft.com/office/drawing/2014/main" id="{96454D64-D45C-2953-C5B9-0763C74A8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828" y="4685264"/>
            <a:ext cx="414692" cy="414692"/>
          </a:xfrm>
          <a:prstGeom prst="rect">
            <a:avLst/>
          </a:prstGeom>
        </p:spPr>
      </p:pic>
      <p:sp>
        <p:nvSpPr>
          <p:cNvPr id="2" name="Rectangle 1">
            <a:extLst>
              <a:ext uri="{FF2B5EF4-FFF2-40B4-BE49-F238E27FC236}">
                <a16:creationId xmlns:a16="http://schemas.microsoft.com/office/drawing/2014/main" id="{1EB99930-2CB4-3B5F-D639-1621264AEA5F}"/>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3C0D76A8-CAEE-E76D-2A08-B2B3B53BB821}"/>
              </a:ext>
            </a:extLst>
          </p:cNvPr>
          <p:cNvSpPr/>
          <p:nvPr/>
        </p:nvSpPr>
        <p:spPr>
          <a:xfrm>
            <a:off x="7877175" y="6491550"/>
            <a:ext cx="3609703"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AVANTAGES &amp; INCONVENIENTS</a:t>
            </a:r>
          </a:p>
        </p:txBody>
      </p:sp>
      <p:grpSp>
        <p:nvGrpSpPr>
          <p:cNvPr id="18" name="Groupe 17">
            <a:extLst>
              <a:ext uri="{FF2B5EF4-FFF2-40B4-BE49-F238E27FC236}">
                <a16:creationId xmlns:a16="http://schemas.microsoft.com/office/drawing/2014/main" id="{568BEADF-4259-DC98-D6C7-639DCC4C2E82}"/>
              </a:ext>
            </a:extLst>
          </p:cNvPr>
          <p:cNvGrpSpPr/>
          <p:nvPr/>
        </p:nvGrpSpPr>
        <p:grpSpPr>
          <a:xfrm>
            <a:off x="11621670" y="86801"/>
            <a:ext cx="477131" cy="371157"/>
            <a:chOff x="11621670" y="86801"/>
            <a:chExt cx="477131" cy="371157"/>
          </a:xfrm>
        </p:grpSpPr>
        <p:sp>
          <p:nvSpPr>
            <p:cNvPr id="19" name="Organigramme : Connecteur 18">
              <a:extLst>
                <a:ext uri="{FF2B5EF4-FFF2-40B4-BE49-F238E27FC236}">
                  <a16:creationId xmlns:a16="http://schemas.microsoft.com/office/drawing/2014/main" id="{174040B6-685F-2C65-4507-612233271BC0}"/>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20" name="ZoneTexte 19">
              <a:extLst>
                <a:ext uri="{FF2B5EF4-FFF2-40B4-BE49-F238E27FC236}">
                  <a16:creationId xmlns:a16="http://schemas.microsoft.com/office/drawing/2014/main" id="{9E4A6590-5076-BF75-D1E3-B397065AB0C8}"/>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12</a:t>
              </a:r>
            </a:p>
          </p:txBody>
        </p:sp>
      </p:grpSp>
    </p:spTree>
    <p:extLst>
      <p:ext uri="{BB962C8B-B14F-4D97-AF65-F5344CB8AC3E}">
        <p14:creationId xmlns:p14="http://schemas.microsoft.com/office/powerpoint/2010/main" val="4138239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anim calcmode="lin" valueType="num">
                                      <p:cBhvr>
                                        <p:cTn id="32" dur="500" fill="hold"/>
                                        <p:tgtEl>
                                          <p:spTgt spid="13"/>
                                        </p:tgtEl>
                                        <p:attrNameLst>
                                          <p:attrName>ppt_x</p:attrName>
                                        </p:attrNameLst>
                                      </p:cBhvr>
                                      <p:tavLst>
                                        <p:tav tm="0">
                                          <p:val>
                                            <p:strVal val="#ppt_x"/>
                                          </p:val>
                                        </p:tav>
                                        <p:tav tm="100000">
                                          <p:val>
                                            <p:strVal val="#ppt_x"/>
                                          </p:val>
                                        </p:tav>
                                      </p:tavLst>
                                    </p:anim>
                                    <p:anim calcmode="lin" valueType="num">
                                      <p:cBhvr>
                                        <p:cTn id="33" dur="5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anim calcmode="lin" valueType="num">
                                      <p:cBhvr>
                                        <p:cTn id="37" dur="500" fill="hold"/>
                                        <p:tgtEl>
                                          <p:spTgt spid="12"/>
                                        </p:tgtEl>
                                        <p:attrNameLst>
                                          <p:attrName>ppt_x</p:attrName>
                                        </p:attrNameLst>
                                      </p:cBhvr>
                                      <p:tavLst>
                                        <p:tav tm="0">
                                          <p:val>
                                            <p:strVal val="#ppt_x"/>
                                          </p:val>
                                        </p:tav>
                                        <p:tav tm="100000">
                                          <p:val>
                                            <p:strVal val="#ppt_x"/>
                                          </p:val>
                                        </p:tav>
                                      </p:tavLst>
                                    </p:anim>
                                    <p:anim calcmode="lin" valueType="num">
                                      <p:cBhvr>
                                        <p:cTn id="3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03FE8F-D2FF-B810-D2BB-A20E8CCEA063}"/>
              </a:ext>
            </a:extLst>
          </p:cNvPr>
          <p:cNvSpPr/>
          <p:nvPr/>
        </p:nvSpPr>
        <p:spPr>
          <a:xfrm>
            <a:off x="-9237" y="0"/>
            <a:ext cx="1117601" cy="296333"/>
          </a:xfrm>
          <a:prstGeom prst="rect">
            <a:avLst/>
          </a:prstGeom>
          <a:solidFill>
            <a:srgbClr val="1CB1E7">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3178462C-3FEC-52C1-03F0-71169ED42BC4}"/>
              </a:ext>
            </a:extLst>
          </p:cNvPr>
          <p:cNvSpPr/>
          <p:nvPr/>
        </p:nvSpPr>
        <p:spPr>
          <a:xfrm>
            <a:off x="0" y="6575159"/>
            <a:ext cx="1354667" cy="296333"/>
          </a:xfrm>
          <a:prstGeom prst="rect">
            <a:avLst/>
          </a:prstGeom>
          <a:solidFill>
            <a:srgbClr val="DB832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2F0F32DF-EE31-19F8-FB05-1CBBB763175F}"/>
              </a:ext>
            </a:extLst>
          </p:cNvPr>
          <p:cNvSpPr/>
          <p:nvPr/>
        </p:nvSpPr>
        <p:spPr>
          <a:xfrm>
            <a:off x="8940800" y="6502399"/>
            <a:ext cx="3251200"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8A5E3BDD-F99C-A9A2-6593-053D62EA16C1}"/>
              </a:ext>
            </a:extLst>
          </p:cNvPr>
          <p:cNvSpPr/>
          <p:nvPr/>
        </p:nvSpPr>
        <p:spPr>
          <a:xfrm>
            <a:off x="11166764" y="-1"/>
            <a:ext cx="1025236" cy="296333"/>
          </a:xfrm>
          <a:prstGeom prst="rect">
            <a:avLst/>
          </a:prstGeom>
          <a:solidFill>
            <a:srgbClr val="D29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AutoShape 2" descr="Émoticône images libres de droit, photos de Émoticône | Depositphotos">
            <a:extLst>
              <a:ext uri="{FF2B5EF4-FFF2-40B4-BE49-F238E27FC236}">
                <a16:creationId xmlns:a16="http://schemas.microsoft.com/office/drawing/2014/main" id="{D1917B4A-CC43-5760-6220-377873376D94}"/>
              </a:ext>
            </a:extLst>
          </p:cNvPr>
          <p:cNvSpPr>
            <a:spLocks noChangeAspect="1" noChangeArrowheads="1"/>
          </p:cNvSpPr>
          <p:nvPr/>
        </p:nvSpPr>
        <p:spPr bwMode="auto">
          <a:xfrm>
            <a:off x="4463716" y="1796715"/>
            <a:ext cx="3264568" cy="32645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100" name="Picture 4" descr="Title: Amazon EC2: The Backbone of Cloud Innovation | by Saral | Medium">
            <a:extLst>
              <a:ext uri="{FF2B5EF4-FFF2-40B4-BE49-F238E27FC236}">
                <a16:creationId xmlns:a16="http://schemas.microsoft.com/office/drawing/2014/main" id="{8FCB8EB5-8637-0AB0-401D-B033303A1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823" y="1501139"/>
            <a:ext cx="8916353" cy="3855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681120"/>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52B0C-6320-23A6-13C2-1EE66B22D98E}"/>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14</a:t>
              </a:r>
            </a:p>
          </p:txBody>
        </p:sp>
      </p:grpSp>
      <p:sp>
        <p:nvSpPr>
          <p:cNvPr id="11" name="Rectangle 2">
            <a:extLst>
              <a:ext uri="{FF2B5EF4-FFF2-40B4-BE49-F238E27FC236}">
                <a16:creationId xmlns:a16="http://schemas.microsoft.com/office/drawing/2014/main" id="{7D1FE4F9-1B48-858E-D6B8-8A0864A08242}"/>
              </a:ext>
            </a:extLst>
          </p:cNvPr>
          <p:cNvSpPr>
            <a:spLocks noChangeArrowheads="1"/>
          </p:cNvSpPr>
          <p:nvPr/>
        </p:nvSpPr>
        <p:spPr bwMode="auto">
          <a:xfrm>
            <a:off x="512065" y="1492589"/>
            <a:ext cx="11167870"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Amazon </a:t>
            </a:r>
            <a:r>
              <a:rPr kumimoji="0" lang="fr-FR" altLang="fr-FR" sz="2400" b="1" i="0" u="none" strike="noStrike" cap="none" normalizeH="0" baseline="0" dirty="0" err="1">
                <a:ln>
                  <a:noFill/>
                </a:ln>
                <a:solidFill>
                  <a:srgbClr val="F68D10"/>
                </a:solidFill>
                <a:effectLst/>
                <a:latin typeface="Roboto" panose="02000000000000000000" pitchFamily="2" charset="0"/>
                <a:ea typeface="Roboto" panose="02000000000000000000" pitchFamily="2" charset="0"/>
                <a:cs typeface="Roboto" panose="02000000000000000000" pitchFamily="2" charset="0"/>
              </a:rPr>
              <a:t>Elastic</a:t>
            </a:r>
            <a:r>
              <a:rPr kumimoji="0" lang="fr-FR" altLang="fr-FR" sz="2400" b="1" i="0" u="none" strike="noStrike" cap="none" normalizeH="0" baseline="0" dirty="0">
                <a:ln>
                  <a:noFill/>
                </a:ln>
                <a:solidFill>
                  <a:srgbClr val="F68D10"/>
                </a:solidFill>
                <a:effectLst/>
                <a:latin typeface="Roboto" panose="02000000000000000000" pitchFamily="2" charset="0"/>
                <a:ea typeface="Roboto" panose="02000000000000000000" pitchFamily="2" charset="0"/>
                <a:cs typeface="Roboto" panose="02000000000000000000" pitchFamily="2" charset="0"/>
              </a:rPr>
              <a:t> </a:t>
            </a:r>
            <a:r>
              <a:rPr kumimoji="0" lang="fr-FR" altLang="fr-FR" sz="2400" b="1" i="0" u="none" strike="noStrike" cap="none" normalizeH="0" baseline="0" dirty="0" err="1">
                <a:ln>
                  <a:noFill/>
                </a:ln>
                <a:solidFill>
                  <a:srgbClr val="F68D10"/>
                </a:solidFill>
                <a:effectLst/>
                <a:latin typeface="Roboto" panose="02000000000000000000" pitchFamily="2" charset="0"/>
                <a:ea typeface="Roboto" panose="02000000000000000000" pitchFamily="2" charset="0"/>
                <a:cs typeface="Roboto" panose="02000000000000000000" pitchFamily="2" charset="0"/>
              </a:rPr>
              <a:t>Compute</a:t>
            </a:r>
            <a:r>
              <a:rPr kumimoji="0" lang="fr-FR" altLang="fr-FR" sz="2400" b="1" i="0" u="none" strike="noStrike" cap="none" normalizeH="0" baseline="0" dirty="0">
                <a:ln>
                  <a:noFill/>
                </a:ln>
                <a:solidFill>
                  <a:srgbClr val="F68D10"/>
                </a:solidFill>
                <a:effectLst/>
                <a:latin typeface="Roboto" panose="02000000000000000000" pitchFamily="2" charset="0"/>
                <a:ea typeface="Roboto" panose="02000000000000000000" pitchFamily="2" charset="0"/>
                <a:cs typeface="Roboto" panose="02000000000000000000" pitchFamily="2" charset="0"/>
              </a:rPr>
              <a:t> Cloud </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(Amazon EC2) est un service web qui offre une capacité de calcul sécurisée et redimensionnable dans le cloud. Il est conçu pour faciliter l'informatique à l'échelle du web pour les développeurs.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L'interface web simple d'Amazon EC2 vous permet d'obtenir et de configurer facilement la capacité. Elle fournit un contrôle complet de vos ressources informatiques et vous permet d'exécuter votre application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dans l'environnement informatique éprouvé d'Amazon</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1030" name="Picture 6" descr="Aws Ec2 Symbol - AWS EC2 Cloud Logo - CleanPNG / KissPNG">
            <a:extLst>
              <a:ext uri="{FF2B5EF4-FFF2-40B4-BE49-F238E27FC236}">
                <a16:creationId xmlns:a16="http://schemas.microsoft.com/office/drawing/2014/main" id="{15282A2F-A078-4BFD-981A-068B74932AF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2">
            <a:extLst>
              <a:ext uri="{FF2B5EF4-FFF2-40B4-BE49-F238E27FC236}">
                <a16:creationId xmlns:a16="http://schemas.microsoft.com/office/drawing/2014/main" id="{95AD126A-BD11-602A-4FBA-5FEB58421A0C}"/>
              </a:ext>
            </a:extLst>
          </p:cNvPr>
          <p:cNvSpPr>
            <a:spLocks noChangeArrowheads="1"/>
          </p:cNvSpPr>
          <p:nvPr/>
        </p:nvSpPr>
        <p:spPr bwMode="auto">
          <a:xfrm>
            <a:off x="1413769" y="159964"/>
            <a:ext cx="741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2400" b="1" dirty="0">
                <a:latin typeface="Roboto" panose="02000000000000000000" pitchFamily="2" charset="0"/>
                <a:ea typeface="Roboto" panose="02000000000000000000" pitchFamily="2" charset="0"/>
                <a:cs typeface="Roboto" panose="02000000000000000000" pitchFamily="2" charset="0"/>
              </a:rPr>
              <a:t>C’est quoi </a:t>
            </a:r>
            <a:r>
              <a:rPr lang="fr-FR" altLang="fr-FR" sz="2400" b="1" dirty="0">
                <a:solidFill>
                  <a:srgbClr val="F68D10"/>
                </a:solidFill>
                <a:latin typeface="Roboto" panose="02000000000000000000" pitchFamily="2" charset="0"/>
                <a:ea typeface="Roboto" panose="02000000000000000000" pitchFamily="2" charset="0"/>
                <a:cs typeface="Roboto" panose="02000000000000000000" pitchFamily="2" charset="0"/>
              </a:rPr>
              <a:t>EC2 </a:t>
            </a:r>
            <a:r>
              <a:rPr lang="fr-FR" altLang="fr-FR" sz="2400" b="1" dirty="0">
                <a:latin typeface="Roboto" panose="02000000000000000000" pitchFamily="2" charset="0"/>
                <a:ea typeface="Roboto" panose="02000000000000000000" pitchFamily="2" charset="0"/>
                <a:cs typeface="Roboto" panose="02000000000000000000" pitchFamily="2" charset="0"/>
              </a:rPr>
              <a:t>?</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63984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52B0C-6320-23A6-13C2-1EE66B22D98E}"/>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15</a:t>
              </a:r>
            </a:p>
          </p:txBody>
        </p:sp>
      </p:grpSp>
      <p:pic>
        <p:nvPicPr>
          <p:cNvPr id="2" name="Picture 6" descr="Aws Ec2 Symbol - AWS EC2 Cloud Logo - CleanPNG / KissPNG">
            <a:extLst>
              <a:ext uri="{FF2B5EF4-FFF2-40B4-BE49-F238E27FC236}">
                <a16:creationId xmlns:a16="http://schemas.microsoft.com/office/drawing/2014/main" id="{E0E0662F-E666-A54E-B466-18C499107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73EC39B-ACFA-F083-F081-AFEE9A2CFFDC}"/>
              </a:ext>
            </a:extLst>
          </p:cNvPr>
          <p:cNvGrpSpPr/>
          <p:nvPr/>
        </p:nvGrpSpPr>
        <p:grpSpPr>
          <a:xfrm>
            <a:off x="1413770" y="1155964"/>
            <a:ext cx="9547891" cy="5397236"/>
            <a:chOff x="1413770" y="1155964"/>
            <a:chExt cx="9547891" cy="5397236"/>
          </a:xfrm>
        </p:grpSpPr>
        <p:pic>
          <p:nvPicPr>
            <p:cNvPr id="2054" name="Picture 6" descr="EC2 System Architecture. | Download Scientific Diagram">
              <a:extLst>
                <a:ext uri="{FF2B5EF4-FFF2-40B4-BE49-F238E27FC236}">
                  <a16:creationId xmlns:a16="http://schemas.microsoft.com/office/drawing/2014/main" id="{12460711-2E05-3566-241C-B498B9A81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770" y="1155964"/>
              <a:ext cx="9547891" cy="53355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4B60902-8E15-F4DA-540B-251D115B3FCB}"/>
                </a:ext>
              </a:extLst>
            </p:cNvPr>
            <p:cNvSpPr/>
            <p:nvPr/>
          </p:nvSpPr>
          <p:spPr>
            <a:xfrm>
              <a:off x="1492250" y="5930900"/>
              <a:ext cx="2178050" cy="6223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2">
            <a:extLst>
              <a:ext uri="{FF2B5EF4-FFF2-40B4-BE49-F238E27FC236}">
                <a16:creationId xmlns:a16="http://schemas.microsoft.com/office/drawing/2014/main" id="{07958212-3E16-390F-51F8-9305C22FE676}"/>
              </a:ext>
            </a:extLst>
          </p:cNvPr>
          <p:cNvSpPr>
            <a:spLocks noChangeArrowheads="1"/>
          </p:cNvSpPr>
          <p:nvPr/>
        </p:nvSpPr>
        <p:spPr bwMode="auto">
          <a:xfrm>
            <a:off x="1413770" y="159964"/>
            <a:ext cx="34630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Architecture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25377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52B0C-6320-23A6-13C2-1EE66B22D98E}"/>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16</a:t>
              </a:r>
            </a:p>
          </p:txBody>
        </p:sp>
      </p:grpSp>
      <p:pic>
        <p:nvPicPr>
          <p:cNvPr id="2" name="Picture 6" descr="Aws Ec2 Symbol - AWS EC2 Cloud Logo - CleanPNG / KissPNG">
            <a:extLst>
              <a:ext uri="{FF2B5EF4-FFF2-40B4-BE49-F238E27FC236}">
                <a16:creationId xmlns:a16="http://schemas.microsoft.com/office/drawing/2014/main" id="{E0E0662F-E666-A54E-B466-18C499107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7958212-3E16-390F-51F8-9305C22FE676}"/>
              </a:ext>
            </a:extLst>
          </p:cNvPr>
          <p:cNvSpPr>
            <a:spLocks noChangeArrowheads="1"/>
          </p:cNvSpPr>
          <p:nvPr/>
        </p:nvSpPr>
        <p:spPr bwMode="auto">
          <a:xfrm>
            <a:off x="1413769" y="159964"/>
            <a:ext cx="741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2400" b="1" dirty="0">
                <a:latin typeface="Roboto" panose="02000000000000000000" pitchFamily="2" charset="0"/>
                <a:ea typeface="Roboto" panose="02000000000000000000" pitchFamily="2" charset="0"/>
                <a:cs typeface="Roboto" panose="02000000000000000000" pitchFamily="2" charset="0"/>
              </a:rPr>
              <a:t>Comment déployer une application sur Amazon </a:t>
            </a:r>
            <a:r>
              <a:rPr lang="fr-FR" altLang="fr-FR" sz="2400" b="1" dirty="0">
                <a:solidFill>
                  <a:srgbClr val="F68D10"/>
                </a:solidFill>
                <a:latin typeface="Roboto" panose="02000000000000000000" pitchFamily="2" charset="0"/>
                <a:ea typeface="Roboto" panose="02000000000000000000" pitchFamily="2" charset="0"/>
                <a:cs typeface="Roboto" panose="02000000000000000000" pitchFamily="2" charset="0"/>
              </a:rPr>
              <a:t>EC2</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14" name="Graphique 13">
            <a:extLst>
              <a:ext uri="{FF2B5EF4-FFF2-40B4-BE49-F238E27FC236}">
                <a16:creationId xmlns:a16="http://schemas.microsoft.com/office/drawing/2014/main" id="{2AF2A283-CAC1-CE3E-F56B-49CEB12A37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561" y="1531034"/>
            <a:ext cx="2647184" cy="1548032"/>
          </a:xfrm>
          <a:prstGeom prst="rect">
            <a:avLst/>
          </a:prstGeom>
        </p:spPr>
      </p:pic>
      <p:pic>
        <p:nvPicPr>
          <p:cNvPr id="5126" name="Picture 6" descr="GitHub Logo and symbol, meaning, history, sign.">
            <a:extLst>
              <a:ext uri="{FF2B5EF4-FFF2-40B4-BE49-F238E27FC236}">
                <a16:creationId xmlns:a16="http://schemas.microsoft.com/office/drawing/2014/main" id="{4066B63D-F25D-9F6A-C9DE-847AF1C929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0906" y="1547745"/>
            <a:ext cx="2338500" cy="131540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mazon EC2 : Server Virtuel Flexible et Puissant">
            <a:extLst>
              <a:ext uri="{FF2B5EF4-FFF2-40B4-BE49-F238E27FC236}">
                <a16:creationId xmlns:a16="http://schemas.microsoft.com/office/drawing/2014/main" id="{AAE00EB0-1968-43BB-CC13-B8AE691908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6638" y="1384789"/>
            <a:ext cx="3230222" cy="165735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3747E605-BF02-65AF-B844-3367F272D11F}"/>
              </a:ext>
            </a:extLst>
          </p:cNvPr>
          <p:cNvSpPr txBox="1"/>
          <p:nvPr/>
        </p:nvSpPr>
        <p:spPr>
          <a:xfrm>
            <a:off x="264632" y="3380810"/>
            <a:ext cx="3773968" cy="199541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Développement de votre </a:t>
            </a:r>
            <a:r>
              <a:rPr lang="fr-FR" sz="1400" b="1" dirty="0">
                <a:latin typeface="Roboto" panose="02000000000000000000" pitchFamily="2" charset="0"/>
                <a:ea typeface="Roboto" panose="02000000000000000000" pitchFamily="2" charset="0"/>
                <a:cs typeface="Roboto" panose="02000000000000000000" pitchFamily="2" charset="0"/>
              </a:rPr>
              <a:t>application</a:t>
            </a:r>
            <a:r>
              <a:rPr lang="fr-FR" sz="1400" dirty="0">
                <a:latin typeface="Roboto" panose="02000000000000000000" pitchFamily="2" charset="0"/>
                <a:ea typeface="Roboto" panose="02000000000000000000" pitchFamily="2" charset="0"/>
                <a:cs typeface="Roboto" panose="02000000000000000000" pitchFamily="2" charset="0"/>
              </a:rPr>
              <a:t> en Python avec </a:t>
            </a:r>
            <a:r>
              <a:rPr lang="fr-FR" sz="1400" b="1" dirty="0" err="1">
                <a:latin typeface="Roboto" panose="02000000000000000000" pitchFamily="2" charset="0"/>
                <a:ea typeface="Roboto" panose="02000000000000000000" pitchFamily="2" charset="0"/>
                <a:cs typeface="Roboto" panose="02000000000000000000" pitchFamily="2" charset="0"/>
              </a:rPr>
              <a:t>Streamlit</a:t>
            </a:r>
            <a:endParaRPr lang="fr-FR" sz="1400" b="1" dirty="0">
              <a:latin typeface="Roboto" panose="02000000000000000000" pitchFamily="2" charset="0"/>
              <a:ea typeface="Roboto" panose="02000000000000000000" pitchFamily="2" charset="0"/>
              <a:cs typeface="Roboto" panose="02000000000000000000" pitchFamily="2" charset="0"/>
            </a:endParaRPr>
          </a:p>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Test et validation du </a:t>
            </a:r>
            <a:r>
              <a:rPr lang="fr-FR" sz="1400" b="1" dirty="0">
                <a:latin typeface="Roboto" panose="02000000000000000000" pitchFamily="2" charset="0"/>
                <a:ea typeface="Roboto" panose="02000000000000000000" pitchFamily="2" charset="0"/>
                <a:cs typeface="Roboto" panose="02000000000000000000" pitchFamily="2" charset="0"/>
              </a:rPr>
              <a:t>bon</a:t>
            </a:r>
            <a:r>
              <a:rPr lang="fr-FR" sz="1400" dirty="0">
                <a:latin typeface="Roboto" panose="02000000000000000000" pitchFamily="2" charset="0"/>
                <a:ea typeface="Roboto" panose="02000000000000000000" pitchFamily="2" charset="0"/>
                <a:cs typeface="Roboto" panose="02000000000000000000" pitchFamily="2" charset="0"/>
              </a:rPr>
              <a:t> </a:t>
            </a:r>
            <a:r>
              <a:rPr lang="fr-FR" sz="1400" b="1" dirty="0">
                <a:latin typeface="Roboto" panose="02000000000000000000" pitchFamily="2" charset="0"/>
                <a:ea typeface="Roboto" panose="02000000000000000000" pitchFamily="2" charset="0"/>
                <a:cs typeface="Roboto" panose="02000000000000000000" pitchFamily="2" charset="0"/>
              </a:rPr>
              <a:t>fonctionnement</a:t>
            </a:r>
            <a:r>
              <a:rPr lang="fr-FR" sz="1400" dirty="0">
                <a:latin typeface="Roboto" panose="02000000000000000000" pitchFamily="2" charset="0"/>
                <a:ea typeface="Roboto" panose="02000000000000000000" pitchFamily="2" charset="0"/>
                <a:cs typeface="Roboto" panose="02000000000000000000" pitchFamily="2" charset="0"/>
              </a:rPr>
              <a:t> de l'application en local</a:t>
            </a:r>
          </a:p>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Création d’un fichier </a:t>
            </a:r>
            <a:r>
              <a:rPr lang="fr-FR" sz="1400" b="1" dirty="0">
                <a:latin typeface="Roboto" panose="02000000000000000000" pitchFamily="2" charset="0"/>
                <a:ea typeface="Roboto" panose="02000000000000000000" pitchFamily="2" charset="0"/>
                <a:cs typeface="Roboto" panose="02000000000000000000" pitchFamily="2" charset="0"/>
              </a:rPr>
              <a:t>requirements.txt</a:t>
            </a:r>
            <a:r>
              <a:rPr lang="fr-FR" sz="1400" dirty="0">
                <a:latin typeface="Roboto" panose="02000000000000000000" pitchFamily="2" charset="0"/>
                <a:ea typeface="Roboto" panose="02000000000000000000" pitchFamily="2" charset="0"/>
                <a:cs typeface="Roboto" panose="02000000000000000000" pitchFamily="2" charset="0"/>
              </a:rPr>
              <a:t> pour lister les dépendances</a:t>
            </a:r>
          </a:p>
        </p:txBody>
      </p:sp>
      <p:sp>
        <p:nvSpPr>
          <p:cNvPr id="20" name="ZoneTexte 19">
            <a:extLst>
              <a:ext uri="{FF2B5EF4-FFF2-40B4-BE49-F238E27FC236}">
                <a16:creationId xmlns:a16="http://schemas.microsoft.com/office/drawing/2014/main" id="{79C00C45-8A70-2A50-71FA-6AF31D86334F}"/>
              </a:ext>
            </a:extLst>
          </p:cNvPr>
          <p:cNvSpPr txBox="1"/>
          <p:nvPr/>
        </p:nvSpPr>
        <p:spPr>
          <a:xfrm>
            <a:off x="4369907" y="3380810"/>
            <a:ext cx="3662300" cy="13490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Création d'un </a:t>
            </a:r>
            <a:r>
              <a:rPr lang="fr-FR" sz="1400" b="1" dirty="0">
                <a:latin typeface="Roboto" panose="02000000000000000000" pitchFamily="2" charset="0"/>
                <a:ea typeface="Roboto" panose="02000000000000000000" pitchFamily="2" charset="0"/>
                <a:cs typeface="Roboto" panose="02000000000000000000" pitchFamily="2" charset="0"/>
              </a:rPr>
              <a:t>dépôt</a:t>
            </a:r>
            <a:r>
              <a:rPr lang="fr-FR" sz="1400" dirty="0">
                <a:latin typeface="Roboto" panose="02000000000000000000" pitchFamily="2" charset="0"/>
                <a:ea typeface="Roboto" panose="02000000000000000000" pitchFamily="2" charset="0"/>
                <a:cs typeface="Roboto" panose="02000000000000000000" pitchFamily="2" charset="0"/>
              </a:rPr>
              <a:t> </a:t>
            </a:r>
            <a:r>
              <a:rPr lang="fr-FR" sz="1400" b="1" dirty="0">
                <a:latin typeface="Roboto" panose="02000000000000000000" pitchFamily="2" charset="0"/>
                <a:ea typeface="Roboto" panose="02000000000000000000" pitchFamily="2" charset="0"/>
                <a:cs typeface="Roboto" panose="02000000000000000000" pitchFamily="2" charset="0"/>
              </a:rPr>
              <a:t>GitHub</a:t>
            </a:r>
            <a:r>
              <a:rPr lang="fr-FR" sz="1400" dirty="0">
                <a:latin typeface="Roboto" panose="02000000000000000000" pitchFamily="2" charset="0"/>
                <a:ea typeface="Roboto" panose="02000000000000000000" pitchFamily="2" charset="0"/>
                <a:cs typeface="Roboto" panose="02000000000000000000" pitchFamily="2" charset="0"/>
              </a:rPr>
              <a:t> pour stocker le code source</a:t>
            </a:r>
          </a:p>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Initialisation de Git et </a:t>
            </a:r>
            <a:r>
              <a:rPr lang="fr-FR" sz="1400" b="1" dirty="0">
                <a:latin typeface="Roboto" panose="02000000000000000000" pitchFamily="2" charset="0"/>
                <a:ea typeface="Roboto" panose="02000000000000000000" pitchFamily="2" charset="0"/>
                <a:cs typeface="Roboto" panose="02000000000000000000" pitchFamily="2" charset="0"/>
              </a:rPr>
              <a:t>push du code</a:t>
            </a:r>
            <a:r>
              <a:rPr lang="fr-FR" sz="1400" dirty="0">
                <a:latin typeface="Roboto" panose="02000000000000000000" pitchFamily="2" charset="0"/>
                <a:ea typeface="Roboto" panose="02000000000000000000" pitchFamily="2" charset="0"/>
                <a:cs typeface="Roboto" panose="02000000000000000000" pitchFamily="2" charset="0"/>
              </a:rPr>
              <a:t> vers le dépôt GitHub</a:t>
            </a:r>
          </a:p>
        </p:txBody>
      </p:sp>
      <p:sp>
        <p:nvSpPr>
          <p:cNvPr id="21" name="ZoneTexte 20">
            <a:extLst>
              <a:ext uri="{FF2B5EF4-FFF2-40B4-BE49-F238E27FC236}">
                <a16:creationId xmlns:a16="http://schemas.microsoft.com/office/drawing/2014/main" id="{C44B3B31-E92F-7673-FF1B-269AAACF6F9A}"/>
              </a:ext>
            </a:extLst>
          </p:cNvPr>
          <p:cNvSpPr txBox="1"/>
          <p:nvPr/>
        </p:nvSpPr>
        <p:spPr>
          <a:xfrm>
            <a:off x="8436501" y="3380810"/>
            <a:ext cx="3662300" cy="264174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Création d'une </a:t>
            </a:r>
            <a:r>
              <a:rPr lang="fr-FR" sz="1400" b="1" dirty="0">
                <a:latin typeface="Roboto" panose="02000000000000000000" pitchFamily="2" charset="0"/>
                <a:ea typeface="Roboto" panose="02000000000000000000" pitchFamily="2" charset="0"/>
                <a:cs typeface="Roboto" panose="02000000000000000000" pitchFamily="2" charset="0"/>
              </a:rPr>
              <a:t>instance</a:t>
            </a:r>
            <a:r>
              <a:rPr lang="fr-FR" sz="1400" dirty="0">
                <a:latin typeface="Roboto" panose="02000000000000000000" pitchFamily="2" charset="0"/>
                <a:ea typeface="Roboto" panose="02000000000000000000" pitchFamily="2" charset="0"/>
                <a:cs typeface="Roboto" panose="02000000000000000000" pitchFamily="2" charset="0"/>
              </a:rPr>
              <a:t> EC2 sous Linux (Ubuntu/Debian)</a:t>
            </a:r>
          </a:p>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Configuration de l'instance : installation de </a:t>
            </a:r>
            <a:r>
              <a:rPr lang="fr-FR" sz="1400" b="1" dirty="0">
                <a:latin typeface="Roboto" panose="02000000000000000000" pitchFamily="2" charset="0"/>
                <a:ea typeface="Roboto" panose="02000000000000000000" pitchFamily="2" charset="0"/>
                <a:cs typeface="Roboto" panose="02000000000000000000" pitchFamily="2" charset="0"/>
              </a:rPr>
              <a:t>Python</a:t>
            </a:r>
            <a:r>
              <a:rPr lang="fr-FR" sz="1400" dirty="0">
                <a:latin typeface="Roboto" panose="02000000000000000000" pitchFamily="2" charset="0"/>
                <a:ea typeface="Roboto" panose="02000000000000000000" pitchFamily="2" charset="0"/>
                <a:cs typeface="Roboto" panose="02000000000000000000" pitchFamily="2" charset="0"/>
              </a:rPr>
              <a:t>, </a:t>
            </a:r>
            <a:r>
              <a:rPr lang="fr-FR" sz="1400" b="1" dirty="0" err="1">
                <a:latin typeface="Roboto" panose="02000000000000000000" pitchFamily="2" charset="0"/>
                <a:ea typeface="Roboto" panose="02000000000000000000" pitchFamily="2" charset="0"/>
                <a:cs typeface="Roboto" panose="02000000000000000000" pitchFamily="2" charset="0"/>
              </a:rPr>
              <a:t>pip</a:t>
            </a:r>
            <a:r>
              <a:rPr lang="fr-FR" sz="1400" dirty="0">
                <a:latin typeface="Roboto" panose="02000000000000000000" pitchFamily="2" charset="0"/>
                <a:ea typeface="Roboto" panose="02000000000000000000" pitchFamily="2" charset="0"/>
                <a:cs typeface="Roboto" panose="02000000000000000000" pitchFamily="2" charset="0"/>
              </a:rPr>
              <a:t>, et </a:t>
            </a:r>
            <a:r>
              <a:rPr lang="fr-FR" sz="1400" b="1" dirty="0" err="1">
                <a:latin typeface="Roboto" panose="02000000000000000000" pitchFamily="2" charset="0"/>
                <a:ea typeface="Roboto" panose="02000000000000000000" pitchFamily="2" charset="0"/>
                <a:cs typeface="Roboto" panose="02000000000000000000" pitchFamily="2" charset="0"/>
              </a:rPr>
              <a:t>Streamlit</a:t>
            </a:r>
            <a:endParaRPr lang="fr-FR" sz="1400" b="1" dirty="0">
              <a:latin typeface="Roboto" panose="02000000000000000000" pitchFamily="2" charset="0"/>
              <a:ea typeface="Roboto" panose="02000000000000000000" pitchFamily="2" charset="0"/>
              <a:cs typeface="Roboto" panose="02000000000000000000" pitchFamily="2" charset="0"/>
            </a:endParaRPr>
          </a:p>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Clonage du dépôt GitHub sur l'instance </a:t>
            </a:r>
            <a:r>
              <a:rPr lang="fr-FR" sz="1400" b="1" dirty="0">
                <a:latin typeface="Roboto" panose="02000000000000000000" pitchFamily="2" charset="0"/>
                <a:ea typeface="Roboto" panose="02000000000000000000" pitchFamily="2" charset="0"/>
                <a:cs typeface="Roboto" panose="02000000000000000000" pitchFamily="2" charset="0"/>
              </a:rPr>
              <a:t>EC2</a:t>
            </a:r>
          </a:p>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Installation des </a:t>
            </a:r>
            <a:r>
              <a:rPr lang="fr-FR" sz="1400" b="1" dirty="0">
                <a:latin typeface="Roboto" panose="02000000000000000000" pitchFamily="2" charset="0"/>
                <a:ea typeface="Roboto" panose="02000000000000000000" pitchFamily="2" charset="0"/>
                <a:cs typeface="Roboto" panose="02000000000000000000" pitchFamily="2" charset="0"/>
              </a:rPr>
              <a:t>dépendances</a:t>
            </a:r>
          </a:p>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Lancement de l’application</a:t>
            </a:r>
          </a:p>
        </p:txBody>
      </p:sp>
      <p:sp>
        <p:nvSpPr>
          <p:cNvPr id="23" name="Flèche : droite 22">
            <a:extLst>
              <a:ext uri="{FF2B5EF4-FFF2-40B4-BE49-F238E27FC236}">
                <a16:creationId xmlns:a16="http://schemas.microsoft.com/office/drawing/2014/main" id="{80051A40-4A5C-E4F6-5265-512D037E7E5A}"/>
              </a:ext>
            </a:extLst>
          </p:cNvPr>
          <p:cNvSpPr/>
          <p:nvPr/>
        </p:nvSpPr>
        <p:spPr>
          <a:xfrm>
            <a:off x="3667125" y="2447925"/>
            <a:ext cx="869406" cy="28360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6F27BA1E-80BF-2878-6316-6ECC3AB5B1BD}"/>
              </a:ext>
            </a:extLst>
          </p:cNvPr>
          <p:cNvSpPr/>
          <p:nvPr/>
        </p:nvSpPr>
        <p:spPr>
          <a:xfrm>
            <a:off x="7960268" y="2447925"/>
            <a:ext cx="869406" cy="28360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047389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50"/>
                                        <p:tgtEl>
                                          <p:spTgt spid="23"/>
                                        </p:tgtEl>
                                      </p:cBhvr>
                                    </p:animEffect>
                                    <p:anim calcmode="lin" valueType="num">
                                      <p:cBhvr>
                                        <p:cTn id="20" dur="250" fill="hold"/>
                                        <p:tgtEl>
                                          <p:spTgt spid="23"/>
                                        </p:tgtEl>
                                        <p:attrNameLst>
                                          <p:attrName>ppt_x</p:attrName>
                                        </p:attrNameLst>
                                      </p:cBhvr>
                                      <p:tavLst>
                                        <p:tav tm="0">
                                          <p:val>
                                            <p:strVal val="#ppt_x"/>
                                          </p:val>
                                        </p:tav>
                                        <p:tav tm="100000">
                                          <p:val>
                                            <p:strVal val="#ppt_x"/>
                                          </p:val>
                                        </p:tav>
                                      </p:tavLst>
                                    </p:anim>
                                    <p:anim calcmode="lin" valueType="num">
                                      <p:cBhvr>
                                        <p:cTn id="21" dur="2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126"/>
                                        </p:tgtEl>
                                        <p:attrNameLst>
                                          <p:attrName>style.visibility</p:attrName>
                                        </p:attrNameLst>
                                      </p:cBhvr>
                                      <p:to>
                                        <p:strVal val="visible"/>
                                      </p:to>
                                    </p:set>
                                    <p:anim calcmode="lin" valueType="num">
                                      <p:cBhvr additive="base">
                                        <p:cTn id="26" dur="500" fill="hold"/>
                                        <p:tgtEl>
                                          <p:spTgt spid="5126"/>
                                        </p:tgtEl>
                                        <p:attrNameLst>
                                          <p:attrName>ppt_x</p:attrName>
                                        </p:attrNameLst>
                                      </p:cBhvr>
                                      <p:tavLst>
                                        <p:tav tm="0">
                                          <p:val>
                                            <p:strVal val="#ppt_x"/>
                                          </p:val>
                                        </p:tav>
                                        <p:tav tm="100000">
                                          <p:val>
                                            <p:strVal val="#ppt_x"/>
                                          </p:val>
                                        </p:tav>
                                      </p:tavLst>
                                    </p:anim>
                                    <p:anim calcmode="lin" valueType="num">
                                      <p:cBhvr additive="base">
                                        <p:cTn id="27"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250"/>
                                        <p:tgtEl>
                                          <p:spTgt spid="24"/>
                                        </p:tgtEl>
                                      </p:cBhvr>
                                    </p:animEffect>
                                    <p:anim calcmode="lin" valueType="num">
                                      <p:cBhvr>
                                        <p:cTn id="39" dur="250" fill="hold"/>
                                        <p:tgtEl>
                                          <p:spTgt spid="24"/>
                                        </p:tgtEl>
                                        <p:attrNameLst>
                                          <p:attrName>ppt_x</p:attrName>
                                        </p:attrNameLst>
                                      </p:cBhvr>
                                      <p:tavLst>
                                        <p:tav tm="0">
                                          <p:val>
                                            <p:strVal val="#ppt_x"/>
                                          </p:val>
                                        </p:tav>
                                        <p:tav tm="100000">
                                          <p:val>
                                            <p:strVal val="#ppt_x"/>
                                          </p:val>
                                        </p:tav>
                                      </p:tavLst>
                                    </p:anim>
                                    <p:anim calcmode="lin" valueType="num">
                                      <p:cBhvr>
                                        <p:cTn id="40" dur="25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128"/>
                                        </p:tgtEl>
                                        <p:attrNameLst>
                                          <p:attrName>style.visibility</p:attrName>
                                        </p:attrNameLst>
                                      </p:cBhvr>
                                      <p:to>
                                        <p:strVal val="visible"/>
                                      </p:to>
                                    </p:set>
                                    <p:anim calcmode="lin" valueType="num">
                                      <p:cBhvr additive="base">
                                        <p:cTn id="45" dur="500" fill="hold"/>
                                        <p:tgtEl>
                                          <p:spTgt spid="5128"/>
                                        </p:tgtEl>
                                        <p:attrNameLst>
                                          <p:attrName>ppt_x</p:attrName>
                                        </p:attrNameLst>
                                      </p:cBhvr>
                                      <p:tavLst>
                                        <p:tav tm="0">
                                          <p:val>
                                            <p:strVal val="1+#ppt_w/2"/>
                                          </p:val>
                                        </p:tav>
                                        <p:tav tm="100000">
                                          <p:val>
                                            <p:strVal val="#ppt_x"/>
                                          </p:val>
                                        </p:tav>
                                      </p:tavLst>
                                    </p:anim>
                                    <p:anim calcmode="lin" valueType="num">
                                      <p:cBhvr additive="base">
                                        <p:cTn id="46" dur="500" fill="hold"/>
                                        <p:tgtEl>
                                          <p:spTgt spid="512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1+#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52B0C-6320-23A6-13C2-1EE66B22D98E}"/>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17</a:t>
              </a:r>
            </a:p>
          </p:txBody>
        </p:sp>
      </p:grpSp>
      <p:pic>
        <p:nvPicPr>
          <p:cNvPr id="2" name="Picture 6" descr="Aws Ec2 Symbol - AWS EC2 Cloud Logo - CleanPNG / KissPNG">
            <a:extLst>
              <a:ext uri="{FF2B5EF4-FFF2-40B4-BE49-F238E27FC236}">
                <a16:creationId xmlns:a16="http://schemas.microsoft.com/office/drawing/2014/main" id="{E0E0662F-E666-A54E-B466-18C499107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7958212-3E16-390F-51F8-9305C22FE676}"/>
              </a:ext>
            </a:extLst>
          </p:cNvPr>
          <p:cNvSpPr>
            <a:spLocks noChangeArrowheads="1"/>
          </p:cNvSpPr>
          <p:nvPr/>
        </p:nvSpPr>
        <p:spPr bwMode="auto">
          <a:xfrm>
            <a:off x="1413769" y="159964"/>
            <a:ext cx="741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2400" b="1" dirty="0">
                <a:latin typeface="Roboto" panose="02000000000000000000" pitchFamily="2" charset="0"/>
                <a:ea typeface="Roboto" panose="02000000000000000000" pitchFamily="2" charset="0"/>
                <a:cs typeface="Roboto" panose="02000000000000000000" pitchFamily="2" charset="0"/>
              </a:rPr>
              <a:t>Comment déployer une application sur Amazon </a:t>
            </a:r>
            <a:r>
              <a:rPr lang="fr-FR" altLang="fr-FR" sz="2400" b="1" dirty="0">
                <a:solidFill>
                  <a:srgbClr val="F68D10"/>
                </a:solidFill>
                <a:latin typeface="Roboto" panose="02000000000000000000" pitchFamily="2" charset="0"/>
                <a:ea typeface="Roboto" panose="02000000000000000000" pitchFamily="2" charset="0"/>
                <a:cs typeface="Roboto" panose="02000000000000000000" pitchFamily="2" charset="0"/>
              </a:rPr>
              <a:t>EC2</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14" name="Graphique 13">
            <a:extLst>
              <a:ext uri="{FF2B5EF4-FFF2-40B4-BE49-F238E27FC236}">
                <a16:creationId xmlns:a16="http://schemas.microsoft.com/office/drawing/2014/main" id="{2AF2A283-CAC1-CE3E-F56B-49CEB12A37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654984"/>
            <a:ext cx="2647184" cy="1548032"/>
          </a:xfrm>
          <a:prstGeom prst="rect">
            <a:avLst/>
          </a:prstGeom>
        </p:spPr>
      </p:pic>
      <p:sp>
        <p:nvSpPr>
          <p:cNvPr id="9" name="Rectangle 8">
            <a:extLst>
              <a:ext uri="{FF2B5EF4-FFF2-40B4-BE49-F238E27FC236}">
                <a16:creationId xmlns:a16="http://schemas.microsoft.com/office/drawing/2014/main" id="{3BB4EBD2-3593-E370-D97F-BD6E731FFF92}"/>
              </a:ext>
            </a:extLst>
          </p:cNvPr>
          <p:cNvSpPr/>
          <p:nvPr/>
        </p:nvSpPr>
        <p:spPr>
          <a:xfrm>
            <a:off x="2524125" y="1057277"/>
            <a:ext cx="47625" cy="77152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1453F590-654B-5E2A-7108-13C4867AFFB8}"/>
              </a:ext>
            </a:extLst>
          </p:cNvPr>
          <p:cNvSpPr txBox="1"/>
          <p:nvPr/>
        </p:nvSpPr>
        <p:spPr>
          <a:xfrm>
            <a:off x="269208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1800" dirty="0">
                <a:latin typeface="Roboto" panose="02000000000000000000" pitchFamily="2" charset="0"/>
                <a:ea typeface="Roboto" panose="02000000000000000000" pitchFamily="2" charset="0"/>
                <a:cs typeface="Roboto" panose="02000000000000000000" pitchFamily="2" charset="0"/>
              </a:rPr>
              <a:t>Développement de votre </a:t>
            </a:r>
            <a:r>
              <a:rPr lang="fr-FR" sz="1800" b="1" dirty="0">
                <a:latin typeface="Roboto" panose="02000000000000000000" pitchFamily="2" charset="0"/>
                <a:ea typeface="Roboto" panose="02000000000000000000" pitchFamily="2" charset="0"/>
                <a:cs typeface="Roboto" panose="02000000000000000000" pitchFamily="2" charset="0"/>
              </a:rPr>
              <a:t>application</a:t>
            </a:r>
            <a:r>
              <a:rPr lang="fr-FR" sz="1800" dirty="0">
                <a:latin typeface="Roboto" panose="02000000000000000000" pitchFamily="2" charset="0"/>
                <a:ea typeface="Roboto" panose="02000000000000000000" pitchFamily="2" charset="0"/>
                <a:cs typeface="Roboto" panose="02000000000000000000" pitchFamily="2" charset="0"/>
              </a:rPr>
              <a:t> en Python avec </a:t>
            </a:r>
            <a:r>
              <a:rPr lang="fr-FR" sz="1800" b="1" dirty="0" err="1">
                <a:latin typeface="Roboto" panose="02000000000000000000" pitchFamily="2" charset="0"/>
                <a:ea typeface="Roboto" panose="02000000000000000000" pitchFamily="2" charset="0"/>
                <a:cs typeface="Roboto" panose="02000000000000000000" pitchFamily="2" charset="0"/>
              </a:rPr>
              <a:t>Streamlit</a:t>
            </a:r>
            <a:endParaRPr lang="fr-FR" sz="1800" b="1" dirty="0">
              <a:latin typeface="Roboto" panose="02000000000000000000" pitchFamily="2" charset="0"/>
              <a:ea typeface="Roboto" panose="02000000000000000000" pitchFamily="2" charset="0"/>
              <a:cs typeface="Roboto" panose="02000000000000000000" pitchFamily="2" charset="0"/>
            </a:endParaRPr>
          </a:p>
        </p:txBody>
      </p:sp>
      <p:pic>
        <p:nvPicPr>
          <p:cNvPr id="15" name="Image 14">
            <a:extLst>
              <a:ext uri="{FF2B5EF4-FFF2-40B4-BE49-F238E27FC236}">
                <a16:creationId xmlns:a16="http://schemas.microsoft.com/office/drawing/2014/main" id="{04F0DC4F-6E47-181D-3464-F6F2865BC199}"/>
              </a:ext>
            </a:extLst>
          </p:cNvPr>
          <p:cNvPicPr>
            <a:picLocks noChangeAspect="1"/>
          </p:cNvPicPr>
          <p:nvPr/>
        </p:nvPicPr>
        <p:blipFill>
          <a:blip r:embed="rId7"/>
          <a:stretch>
            <a:fillRect/>
          </a:stretch>
        </p:blipFill>
        <p:spPr>
          <a:xfrm>
            <a:off x="3570958" y="1828801"/>
            <a:ext cx="5982345" cy="4163430"/>
          </a:xfrm>
          <a:prstGeom prst="rect">
            <a:avLst/>
          </a:prstGeom>
        </p:spPr>
      </p:pic>
      <p:sp>
        <p:nvSpPr>
          <p:cNvPr id="16" name="ZoneTexte 15">
            <a:extLst>
              <a:ext uri="{FF2B5EF4-FFF2-40B4-BE49-F238E27FC236}">
                <a16:creationId xmlns:a16="http://schemas.microsoft.com/office/drawing/2014/main" id="{1B52AB9D-719B-3C43-02D3-C1985B96D61C}"/>
              </a:ext>
            </a:extLst>
          </p:cNvPr>
          <p:cNvSpPr txBox="1"/>
          <p:nvPr/>
        </p:nvSpPr>
        <p:spPr>
          <a:xfrm>
            <a:off x="1275048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1800" dirty="0">
                <a:latin typeface="Roboto" panose="02000000000000000000" pitchFamily="2" charset="0"/>
                <a:ea typeface="Roboto" panose="02000000000000000000" pitchFamily="2" charset="0"/>
                <a:cs typeface="Roboto" panose="02000000000000000000" pitchFamily="2" charset="0"/>
              </a:rPr>
              <a:t>Test et validation du </a:t>
            </a:r>
            <a:r>
              <a:rPr lang="fr-FR" sz="1800" b="1" dirty="0">
                <a:latin typeface="Roboto" panose="02000000000000000000" pitchFamily="2" charset="0"/>
                <a:ea typeface="Roboto" panose="02000000000000000000" pitchFamily="2" charset="0"/>
                <a:cs typeface="Roboto" panose="02000000000000000000" pitchFamily="2" charset="0"/>
              </a:rPr>
              <a:t>bon</a:t>
            </a:r>
            <a:r>
              <a:rPr lang="fr-FR" sz="1800" dirty="0">
                <a:latin typeface="Roboto" panose="02000000000000000000" pitchFamily="2" charset="0"/>
                <a:ea typeface="Roboto" panose="02000000000000000000" pitchFamily="2" charset="0"/>
                <a:cs typeface="Roboto" panose="02000000000000000000" pitchFamily="2" charset="0"/>
              </a:rPr>
              <a:t> </a:t>
            </a:r>
            <a:r>
              <a:rPr lang="fr-FR" sz="1800" b="1" dirty="0">
                <a:latin typeface="Roboto" panose="02000000000000000000" pitchFamily="2" charset="0"/>
                <a:ea typeface="Roboto" panose="02000000000000000000" pitchFamily="2" charset="0"/>
                <a:cs typeface="Roboto" panose="02000000000000000000" pitchFamily="2" charset="0"/>
              </a:rPr>
              <a:t>fonctionnement</a:t>
            </a:r>
            <a:r>
              <a:rPr lang="fr-FR" sz="1800" dirty="0">
                <a:latin typeface="Roboto" panose="02000000000000000000" pitchFamily="2" charset="0"/>
                <a:ea typeface="Roboto" panose="02000000000000000000" pitchFamily="2" charset="0"/>
                <a:cs typeface="Roboto" panose="02000000000000000000" pitchFamily="2" charset="0"/>
              </a:rPr>
              <a:t> de l'application en local</a:t>
            </a:r>
          </a:p>
        </p:txBody>
      </p:sp>
      <p:pic>
        <p:nvPicPr>
          <p:cNvPr id="18" name="Image 17">
            <a:extLst>
              <a:ext uri="{FF2B5EF4-FFF2-40B4-BE49-F238E27FC236}">
                <a16:creationId xmlns:a16="http://schemas.microsoft.com/office/drawing/2014/main" id="{124324BF-C8AE-7140-F007-021E2CC647E8}"/>
              </a:ext>
            </a:extLst>
          </p:cNvPr>
          <p:cNvPicPr>
            <a:picLocks noChangeAspect="1"/>
          </p:cNvPicPr>
          <p:nvPr/>
        </p:nvPicPr>
        <p:blipFill>
          <a:blip r:embed="rId8"/>
          <a:stretch>
            <a:fillRect/>
          </a:stretch>
        </p:blipFill>
        <p:spPr>
          <a:xfrm>
            <a:off x="13592044" y="1713434"/>
            <a:ext cx="7010529" cy="4648976"/>
          </a:xfrm>
          <a:prstGeom prst="rect">
            <a:avLst/>
          </a:prstGeom>
        </p:spPr>
      </p:pic>
    </p:spTree>
    <p:extLst>
      <p:ext uri="{BB962C8B-B14F-4D97-AF65-F5344CB8AC3E}">
        <p14:creationId xmlns:p14="http://schemas.microsoft.com/office/powerpoint/2010/main" val="211747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9C455F-CE21-E604-67B3-6AE9EDD7AFCA}"/>
              </a:ext>
            </a:extLst>
          </p:cNvPr>
          <p:cNvSpPr/>
          <p:nvPr/>
        </p:nvSpPr>
        <p:spPr>
          <a:xfrm>
            <a:off x="0" y="667982"/>
            <a:ext cx="12192000" cy="6270229"/>
          </a:xfrm>
          <a:prstGeom prst="rect">
            <a:avLst/>
          </a:prstGeom>
          <a:solidFill>
            <a:srgbClr val="0058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63D852D7-41A3-3A5B-1BBC-750440073D91}"/>
              </a:ext>
            </a:extLst>
          </p:cNvPr>
          <p:cNvSpPr txBox="1"/>
          <p:nvPr/>
        </p:nvSpPr>
        <p:spPr>
          <a:xfrm>
            <a:off x="4586029" y="84671"/>
            <a:ext cx="3019942" cy="523220"/>
          </a:xfrm>
          <a:prstGeom prst="rect">
            <a:avLst/>
          </a:prstGeom>
          <a:noFill/>
        </p:spPr>
        <p:txBody>
          <a:bodyPr wrap="square" rtlCol="0">
            <a:spAutoFit/>
          </a:bodyPr>
          <a:lstStyle/>
          <a:p>
            <a:pPr algn="ctr"/>
            <a:r>
              <a:rPr lang="fr-FR" sz="2800" dirty="0">
                <a:latin typeface="Roboto Black" panose="02000000000000000000" pitchFamily="2" charset="0"/>
                <a:ea typeface="Roboto Black" panose="02000000000000000000" pitchFamily="2" charset="0"/>
              </a:rPr>
              <a:t>SOMMAIRE</a:t>
            </a:r>
          </a:p>
        </p:txBody>
      </p:sp>
      <p:sp>
        <p:nvSpPr>
          <p:cNvPr id="5" name="Rectangle 4">
            <a:extLst>
              <a:ext uri="{FF2B5EF4-FFF2-40B4-BE49-F238E27FC236}">
                <a16:creationId xmlns:a16="http://schemas.microsoft.com/office/drawing/2014/main" id="{ADFD12C6-AD64-2944-BFFA-27022237D2AD}"/>
              </a:ext>
            </a:extLst>
          </p:cNvPr>
          <p:cNvSpPr/>
          <p:nvPr/>
        </p:nvSpPr>
        <p:spPr>
          <a:xfrm>
            <a:off x="0" y="651940"/>
            <a:ext cx="12192000" cy="84666"/>
          </a:xfrm>
          <a:prstGeom prst="rect">
            <a:avLst/>
          </a:prstGeom>
          <a:solidFill>
            <a:srgbClr val="F68D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E747B288-D096-7E93-94A0-5F18628F5DFD}"/>
              </a:ext>
            </a:extLst>
          </p:cNvPr>
          <p:cNvSpPr txBox="1"/>
          <p:nvPr/>
        </p:nvSpPr>
        <p:spPr>
          <a:xfrm>
            <a:off x="1724517" y="1483625"/>
            <a:ext cx="6419358" cy="461665"/>
          </a:xfrm>
          <a:prstGeom prst="rect">
            <a:avLst/>
          </a:prstGeom>
          <a:noFill/>
        </p:spPr>
        <p:txBody>
          <a:bodyPr wrap="square" rtlCol="0">
            <a:spAutoFit/>
          </a:bodyPr>
          <a:lstStyle/>
          <a:p>
            <a:pPr marL="514350" indent="-514350">
              <a:buFont typeface="+mj-lt"/>
              <a:buAutoNum type="romanUcPeriod"/>
            </a:pPr>
            <a:r>
              <a:rPr lang="fr-FR" sz="2400" dirty="0">
                <a:solidFill>
                  <a:schemeClr val="bg1">
                    <a:lumMod val="95000"/>
                  </a:schemeClr>
                </a:solidFill>
                <a:latin typeface="Roboto Black" panose="02000000000000000000" pitchFamily="2" charset="0"/>
                <a:ea typeface="Roboto Black" panose="02000000000000000000" pitchFamily="2" charset="0"/>
              </a:rPr>
              <a:t>QU’EST-CE QUE LE CLOUD COMPUTING ?</a:t>
            </a:r>
          </a:p>
        </p:txBody>
      </p:sp>
      <p:sp>
        <p:nvSpPr>
          <p:cNvPr id="7" name="ZoneTexte 6">
            <a:extLst>
              <a:ext uri="{FF2B5EF4-FFF2-40B4-BE49-F238E27FC236}">
                <a16:creationId xmlns:a16="http://schemas.microsoft.com/office/drawing/2014/main" id="{95C5BA47-0E75-B3D1-A59E-F264E5B483F1}"/>
              </a:ext>
            </a:extLst>
          </p:cNvPr>
          <p:cNvSpPr txBox="1"/>
          <p:nvPr/>
        </p:nvSpPr>
        <p:spPr>
          <a:xfrm>
            <a:off x="1724517" y="2417988"/>
            <a:ext cx="5967671" cy="461665"/>
          </a:xfrm>
          <a:prstGeom prst="rect">
            <a:avLst/>
          </a:prstGeom>
          <a:noFill/>
        </p:spPr>
        <p:txBody>
          <a:bodyPr wrap="square" rtlCol="0">
            <a:spAutoFit/>
          </a:bodyPr>
          <a:lstStyle/>
          <a:p>
            <a:pPr marL="514350" indent="-514350">
              <a:buFont typeface="+mj-lt"/>
              <a:buAutoNum type="romanUcPeriod" startAt="2"/>
            </a:pPr>
            <a:r>
              <a:rPr lang="fr-FR" sz="2400" dirty="0">
                <a:solidFill>
                  <a:schemeClr val="bg1">
                    <a:lumMod val="95000"/>
                  </a:schemeClr>
                </a:solidFill>
                <a:latin typeface="Roboto Black" panose="02000000000000000000" pitchFamily="2" charset="0"/>
                <a:ea typeface="Roboto Black" panose="02000000000000000000" pitchFamily="2" charset="0"/>
              </a:rPr>
              <a:t>QU’EST-CE QUE AWS ?</a:t>
            </a:r>
          </a:p>
        </p:txBody>
      </p:sp>
      <p:sp>
        <p:nvSpPr>
          <p:cNvPr id="8" name="ZoneTexte 7">
            <a:extLst>
              <a:ext uri="{FF2B5EF4-FFF2-40B4-BE49-F238E27FC236}">
                <a16:creationId xmlns:a16="http://schemas.microsoft.com/office/drawing/2014/main" id="{64AB9F86-B57F-6186-BCC2-371D74E08AD7}"/>
              </a:ext>
            </a:extLst>
          </p:cNvPr>
          <p:cNvSpPr txBox="1"/>
          <p:nvPr/>
        </p:nvSpPr>
        <p:spPr>
          <a:xfrm>
            <a:off x="1724518" y="3352078"/>
            <a:ext cx="5775166" cy="461665"/>
          </a:xfrm>
          <a:prstGeom prst="rect">
            <a:avLst/>
          </a:prstGeom>
          <a:noFill/>
        </p:spPr>
        <p:txBody>
          <a:bodyPr wrap="square" rtlCol="0">
            <a:spAutoFit/>
          </a:bodyPr>
          <a:lstStyle/>
          <a:p>
            <a:pPr marL="514350" indent="-514350">
              <a:buFont typeface="+mj-lt"/>
              <a:buAutoNum type="romanUcPeriod" startAt="3"/>
            </a:pPr>
            <a:r>
              <a:rPr lang="fr-FR" sz="2400" dirty="0">
                <a:solidFill>
                  <a:schemeClr val="bg1">
                    <a:lumMod val="95000"/>
                  </a:schemeClr>
                </a:solidFill>
                <a:latin typeface="Roboto Black" panose="02000000000000000000" pitchFamily="2" charset="0"/>
                <a:ea typeface="Roboto Black" panose="02000000000000000000" pitchFamily="2" charset="0"/>
              </a:rPr>
              <a:t>AVANTAGES ET INCOVENIENTS </a:t>
            </a:r>
          </a:p>
        </p:txBody>
      </p:sp>
      <p:sp>
        <p:nvSpPr>
          <p:cNvPr id="9" name="ZoneTexte 8">
            <a:extLst>
              <a:ext uri="{FF2B5EF4-FFF2-40B4-BE49-F238E27FC236}">
                <a16:creationId xmlns:a16="http://schemas.microsoft.com/office/drawing/2014/main" id="{3DE8FE5D-9DCF-770B-2891-BFE63DD17BE6}"/>
              </a:ext>
            </a:extLst>
          </p:cNvPr>
          <p:cNvSpPr txBox="1"/>
          <p:nvPr/>
        </p:nvSpPr>
        <p:spPr>
          <a:xfrm>
            <a:off x="1724516" y="4306583"/>
            <a:ext cx="7571883" cy="461665"/>
          </a:xfrm>
          <a:prstGeom prst="rect">
            <a:avLst/>
          </a:prstGeom>
          <a:noFill/>
        </p:spPr>
        <p:txBody>
          <a:bodyPr wrap="square" rtlCol="0">
            <a:spAutoFit/>
          </a:bodyPr>
          <a:lstStyle/>
          <a:p>
            <a:pPr marL="514350" indent="-514350">
              <a:buFont typeface="+mj-lt"/>
              <a:buAutoNum type="romanUcPeriod" startAt="4"/>
            </a:pPr>
            <a:r>
              <a:rPr lang="fr-FR" sz="2400" dirty="0">
                <a:solidFill>
                  <a:schemeClr val="bg1">
                    <a:lumMod val="95000"/>
                  </a:schemeClr>
                </a:solidFill>
                <a:latin typeface="Roboto Black" panose="02000000000000000000" pitchFamily="2" charset="0"/>
                <a:ea typeface="Roboto Black" panose="02000000000000000000" pitchFamily="2" charset="0"/>
              </a:rPr>
              <a:t>AMAZON EC2</a:t>
            </a:r>
          </a:p>
        </p:txBody>
      </p:sp>
      <p:sp>
        <p:nvSpPr>
          <p:cNvPr id="20" name="ZoneTexte 19">
            <a:extLst>
              <a:ext uri="{FF2B5EF4-FFF2-40B4-BE49-F238E27FC236}">
                <a16:creationId xmlns:a16="http://schemas.microsoft.com/office/drawing/2014/main" id="{F982B09B-EC6D-B3FE-0E1B-70472BD5D877}"/>
              </a:ext>
            </a:extLst>
          </p:cNvPr>
          <p:cNvSpPr txBox="1"/>
          <p:nvPr/>
        </p:nvSpPr>
        <p:spPr>
          <a:xfrm>
            <a:off x="1724516" y="5374375"/>
            <a:ext cx="6972310" cy="461665"/>
          </a:xfrm>
          <a:prstGeom prst="rect">
            <a:avLst/>
          </a:prstGeom>
          <a:noFill/>
        </p:spPr>
        <p:txBody>
          <a:bodyPr wrap="square" rtlCol="0">
            <a:spAutoFit/>
          </a:bodyPr>
          <a:lstStyle/>
          <a:p>
            <a:pPr marL="514350" indent="-514350">
              <a:buFont typeface="+mj-lt"/>
              <a:buAutoNum type="romanUcPeriod" startAt="5"/>
            </a:pPr>
            <a:r>
              <a:rPr lang="fr-FR" sz="2400" dirty="0">
                <a:solidFill>
                  <a:schemeClr val="bg1">
                    <a:lumMod val="95000"/>
                  </a:schemeClr>
                </a:solidFill>
                <a:latin typeface="Roboto Black" panose="02000000000000000000" pitchFamily="2" charset="0"/>
                <a:ea typeface="Roboto Black" panose="02000000000000000000" pitchFamily="2" charset="0"/>
              </a:rPr>
              <a:t>CONCLUSION</a:t>
            </a:r>
          </a:p>
        </p:txBody>
      </p:sp>
    </p:spTree>
    <p:extLst>
      <p:ext uri="{BB962C8B-B14F-4D97-AF65-F5344CB8AC3E}">
        <p14:creationId xmlns:p14="http://schemas.microsoft.com/office/powerpoint/2010/main" val="3737924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52B0C-6320-23A6-13C2-1EE66B22D98E}"/>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18</a:t>
              </a:r>
            </a:p>
          </p:txBody>
        </p:sp>
      </p:grpSp>
      <p:pic>
        <p:nvPicPr>
          <p:cNvPr id="2" name="Picture 6" descr="Aws Ec2 Symbol - AWS EC2 Cloud Logo - CleanPNG / KissPNG">
            <a:extLst>
              <a:ext uri="{FF2B5EF4-FFF2-40B4-BE49-F238E27FC236}">
                <a16:creationId xmlns:a16="http://schemas.microsoft.com/office/drawing/2014/main" id="{E0E0662F-E666-A54E-B466-18C499107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7958212-3E16-390F-51F8-9305C22FE676}"/>
              </a:ext>
            </a:extLst>
          </p:cNvPr>
          <p:cNvSpPr>
            <a:spLocks noChangeArrowheads="1"/>
          </p:cNvSpPr>
          <p:nvPr/>
        </p:nvSpPr>
        <p:spPr bwMode="auto">
          <a:xfrm>
            <a:off x="1413769" y="159964"/>
            <a:ext cx="741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2400" b="1" dirty="0">
                <a:latin typeface="Roboto" panose="02000000000000000000" pitchFamily="2" charset="0"/>
                <a:ea typeface="Roboto" panose="02000000000000000000" pitchFamily="2" charset="0"/>
                <a:cs typeface="Roboto" panose="02000000000000000000" pitchFamily="2" charset="0"/>
              </a:rPr>
              <a:t>Comment déployer une application sur Amazon </a:t>
            </a:r>
            <a:r>
              <a:rPr lang="fr-FR" altLang="fr-FR" sz="2400" b="1" dirty="0">
                <a:solidFill>
                  <a:srgbClr val="F68D10"/>
                </a:solidFill>
                <a:latin typeface="Roboto" panose="02000000000000000000" pitchFamily="2" charset="0"/>
                <a:ea typeface="Roboto" panose="02000000000000000000" pitchFamily="2" charset="0"/>
                <a:cs typeface="Roboto" panose="02000000000000000000" pitchFamily="2" charset="0"/>
              </a:rPr>
              <a:t>EC2</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14" name="Graphique 13">
            <a:extLst>
              <a:ext uri="{FF2B5EF4-FFF2-40B4-BE49-F238E27FC236}">
                <a16:creationId xmlns:a16="http://schemas.microsoft.com/office/drawing/2014/main" id="{2AF2A283-CAC1-CE3E-F56B-49CEB12A37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654984"/>
            <a:ext cx="2647184" cy="1548032"/>
          </a:xfrm>
          <a:prstGeom prst="rect">
            <a:avLst/>
          </a:prstGeom>
        </p:spPr>
      </p:pic>
      <p:sp>
        <p:nvSpPr>
          <p:cNvPr id="9" name="Rectangle 8">
            <a:extLst>
              <a:ext uri="{FF2B5EF4-FFF2-40B4-BE49-F238E27FC236}">
                <a16:creationId xmlns:a16="http://schemas.microsoft.com/office/drawing/2014/main" id="{3BB4EBD2-3593-E370-D97F-BD6E731FFF92}"/>
              </a:ext>
            </a:extLst>
          </p:cNvPr>
          <p:cNvSpPr/>
          <p:nvPr/>
        </p:nvSpPr>
        <p:spPr>
          <a:xfrm>
            <a:off x="2524125" y="1057277"/>
            <a:ext cx="47625" cy="77152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1453F590-654B-5E2A-7108-13C4867AFFB8}"/>
              </a:ext>
            </a:extLst>
          </p:cNvPr>
          <p:cNvSpPr txBox="1"/>
          <p:nvPr/>
        </p:nvSpPr>
        <p:spPr>
          <a:xfrm>
            <a:off x="269208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1800" dirty="0">
                <a:latin typeface="Roboto" panose="02000000000000000000" pitchFamily="2" charset="0"/>
                <a:ea typeface="Roboto" panose="02000000000000000000" pitchFamily="2" charset="0"/>
                <a:cs typeface="Roboto" panose="02000000000000000000" pitchFamily="2" charset="0"/>
              </a:rPr>
              <a:t>Test et validation du </a:t>
            </a:r>
            <a:r>
              <a:rPr lang="fr-FR" sz="1800" b="1" dirty="0">
                <a:latin typeface="Roboto" panose="02000000000000000000" pitchFamily="2" charset="0"/>
                <a:ea typeface="Roboto" panose="02000000000000000000" pitchFamily="2" charset="0"/>
                <a:cs typeface="Roboto" panose="02000000000000000000" pitchFamily="2" charset="0"/>
              </a:rPr>
              <a:t>bon</a:t>
            </a:r>
            <a:r>
              <a:rPr lang="fr-FR" sz="1800" dirty="0">
                <a:latin typeface="Roboto" panose="02000000000000000000" pitchFamily="2" charset="0"/>
                <a:ea typeface="Roboto" panose="02000000000000000000" pitchFamily="2" charset="0"/>
                <a:cs typeface="Roboto" panose="02000000000000000000" pitchFamily="2" charset="0"/>
              </a:rPr>
              <a:t> </a:t>
            </a:r>
            <a:r>
              <a:rPr lang="fr-FR" sz="1800" b="1" dirty="0">
                <a:latin typeface="Roboto" panose="02000000000000000000" pitchFamily="2" charset="0"/>
                <a:ea typeface="Roboto" panose="02000000000000000000" pitchFamily="2" charset="0"/>
                <a:cs typeface="Roboto" panose="02000000000000000000" pitchFamily="2" charset="0"/>
              </a:rPr>
              <a:t>fonctionnement</a:t>
            </a:r>
            <a:r>
              <a:rPr lang="fr-FR" sz="1800" dirty="0">
                <a:latin typeface="Roboto" panose="02000000000000000000" pitchFamily="2" charset="0"/>
                <a:ea typeface="Roboto" panose="02000000000000000000" pitchFamily="2" charset="0"/>
                <a:cs typeface="Roboto" panose="02000000000000000000" pitchFamily="2" charset="0"/>
              </a:rPr>
              <a:t> de l'application en local</a:t>
            </a:r>
          </a:p>
        </p:txBody>
      </p:sp>
      <p:pic>
        <p:nvPicPr>
          <p:cNvPr id="18" name="Image 17">
            <a:extLst>
              <a:ext uri="{FF2B5EF4-FFF2-40B4-BE49-F238E27FC236}">
                <a16:creationId xmlns:a16="http://schemas.microsoft.com/office/drawing/2014/main" id="{5CD51E62-DB81-D279-49C0-5729FCA84C37}"/>
              </a:ext>
            </a:extLst>
          </p:cNvPr>
          <p:cNvPicPr>
            <a:picLocks noChangeAspect="1"/>
          </p:cNvPicPr>
          <p:nvPr/>
        </p:nvPicPr>
        <p:blipFill>
          <a:blip r:embed="rId7"/>
          <a:stretch>
            <a:fillRect/>
          </a:stretch>
        </p:blipFill>
        <p:spPr>
          <a:xfrm>
            <a:off x="3533644" y="1713434"/>
            <a:ext cx="7010529" cy="4648976"/>
          </a:xfrm>
          <a:prstGeom prst="rect">
            <a:avLst/>
          </a:prstGeom>
        </p:spPr>
      </p:pic>
      <p:sp>
        <p:nvSpPr>
          <p:cNvPr id="19" name="ZoneTexte 18">
            <a:extLst>
              <a:ext uri="{FF2B5EF4-FFF2-40B4-BE49-F238E27FC236}">
                <a16:creationId xmlns:a16="http://schemas.microsoft.com/office/drawing/2014/main" id="{C40BECCF-103A-4DF7-D78C-8EC8A66895C2}"/>
              </a:ext>
            </a:extLst>
          </p:cNvPr>
          <p:cNvSpPr txBox="1"/>
          <p:nvPr/>
        </p:nvSpPr>
        <p:spPr>
          <a:xfrm>
            <a:off x="-765207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1800" dirty="0">
                <a:latin typeface="Roboto" panose="02000000000000000000" pitchFamily="2" charset="0"/>
                <a:ea typeface="Roboto" panose="02000000000000000000" pitchFamily="2" charset="0"/>
                <a:cs typeface="Roboto" panose="02000000000000000000" pitchFamily="2" charset="0"/>
              </a:rPr>
              <a:t>Développement de votre </a:t>
            </a:r>
            <a:r>
              <a:rPr lang="fr-FR" sz="1800" b="1" dirty="0">
                <a:latin typeface="Roboto" panose="02000000000000000000" pitchFamily="2" charset="0"/>
                <a:ea typeface="Roboto" panose="02000000000000000000" pitchFamily="2" charset="0"/>
                <a:cs typeface="Roboto" panose="02000000000000000000" pitchFamily="2" charset="0"/>
              </a:rPr>
              <a:t>application</a:t>
            </a:r>
            <a:r>
              <a:rPr lang="fr-FR" sz="1800" dirty="0">
                <a:latin typeface="Roboto" panose="02000000000000000000" pitchFamily="2" charset="0"/>
                <a:ea typeface="Roboto" panose="02000000000000000000" pitchFamily="2" charset="0"/>
                <a:cs typeface="Roboto" panose="02000000000000000000" pitchFamily="2" charset="0"/>
              </a:rPr>
              <a:t> en Python avec </a:t>
            </a:r>
            <a:r>
              <a:rPr lang="fr-FR" sz="1800" b="1" dirty="0" err="1">
                <a:latin typeface="Roboto" panose="02000000000000000000" pitchFamily="2" charset="0"/>
                <a:ea typeface="Roboto" panose="02000000000000000000" pitchFamily="2" charset="0"/>
                <a:cs typeface="Roboto" panose="02000000000000000000" pitchFamily="2" charset="0"/>
              </a:rPr>
              <a:t>Streamlit</a:t>
            </a:r>
            <a:endParaRPr lang="fr-FR" sz="1800" b="1" dirty="0">
              <a:latin typeface="Roboto" panose="02000000000000000000" pitchFamily="2" charset="0"/>
              <a:ea typeface="Roboto" panose="02000000000000000000" pitchFamily="2" charset="0"/>
              <a:cs typeface="Roboto" panose="02000000000000000000" pitchFamily="2" charset="0"/>
            </a:endParaRPr>
          </a:p>
        </p:txBody>
      </p:sp>
      <p:pic>
        <p:nvPicPr>
          <p:cNvPr id="20" name="Image 19">
            <a:extLst>
              <a:ext uri="{FF2B5EF4-FFF2-40B4-BE49-F238E27FC236}">
                <a16:creationId xmlns:a16="http://schemas.microsoft.com/office/drawing/2014/main" id="{C3A80B43-FABB-D6BB-4E79-CA46FFCB37D9}"/>
              </a:ext>
            </a:extLst>
          </p:cNvPr>
          <p:cNvPicPr>
            <a:picLocks noChangeAspect="1"/>
          </p:cNvPicPr>
          <p:nvPr/>
        </p:nvPicPr>
        <p:blipFill>
          <a:blip r:embed="rId8"/>
          <a:stretch>
            <a:fillRect/>
          </a:stretch>
        </p:blipFill>
        <p:spPr>
          <a:xfrm>
            <a:off x="-6773192" y="1828801"/>
            <a:ext cx="5982345" cy="4163430"/>
          </a:xfrm>
          <a:prstGeom prst="rect">
            <a:avLst/>
          </a:prstGeom>
        </p:spPr>
      </p:pic>
      <p:sp>
        <p:nvSpPr>
          <p:cNvPr id="21" name="ZoneTexte 20">
            <a:extLst>
              <a:ext uri="{FF2B5EF4-FFF2-40B4-BE49-F238E27FC236}">
                <a16:creationId xmlns:a16="http://schemas.microsoft.com/office/drawing/2014/main" id="{CE182A57-EF10-B1B9-E8F6-773FB4A98B1B}"/>
              </a:ext>
            </a:extLst>
          </p:cNvPr>
          <p:cNvSpPr txBox="1"/>
          <p:nvPr/>
        </p:nvSpPr>
        <p:spPr>
          <a:xfrm>
            <a:off x="1313148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1800" dirty="0">
                <a:latin typeface="Roboto" panose="02000000000000000000" pitchFamily="2" charset="0"/>
                <a:ea typeface="Roboto" panose="02000000000000000000" pitchFamily="2" charset="0"/>
                <a:cs typeface="Roboto" panose="02000000000000000000" pitchFamily="2" charset="0"/>
              </a:rPr>
              <a:t>Création d’un fichier </a:t>
            </a:r>
            <a:r>
              <a:rPr lang="fr-FR" sz="1800" b="1" dirty="0">
                <a:latin typeface="Roboto" panose="02000000000000000000" pitchFamily="2" charset="0"/>
                <a:ea typeface="Roboto" panose="02000000000000000000" pitchFamily="2" charset="0"/>
                <a:cs typeface="Roboto" panose="02000000000000000000" pitchFamily="2" charset="0"/>
              </a:rPr>
              <a:t>requirements.txt</a:t>
            </a:r>
            <a:r>
              <a:rPr lang="fr-FR" sz="1800" dirty="0">
                <a:latin typeface="Roboto" panose="02000000000000000000" pitchFamily="2" charset="0"/>
                <a:ea typeface="Roboto" panose="02000000000000000000" pitchFamily="2" charset="0"/>
                <a:cs typeface="Roboto" panose="02000000000000000000" pitchFamily="2" charset="0"/>
              </a:rPr>
              <a:t> pour lister les dépendances</a:t>
            </a:r>
          </a:p>
        </p:txBody>
      </p:sp>
      <p:pic>
        <p:nvPicPr>
          <p:cNvPr id="22" name="Image 21">
            <a:extLst>
              <a:ext uri="{FF2B5EF4-FFF2-40B4-BE49-F238E27FC236}">
                <a16:creationId xmlns:a16="http://schemas.microsoft.com/office/drawing/2014/main" id="{93C55F49-7259-A657-7F80-617BB69ABB91}"/>
              </a:ext>
            </a:extLst>
          </p:cNvPr>
          <p:cNvPicPr>
            <a:picLocks noChangeAspect="1"/>
          </p:cNvPicPr>
          <p:nvPr/>
        </p:nvPicPr>
        <p:blipFill>
          <a:blip r:embed="rId9"/>
          <a:stretch>
            <a:fillRect/>
          </a:stretch>
        </p:blipFill>
        <p:spPr>
          <a:xfrm>
            <a:off x="14039539" y="1983880"/>
            <a:ext cx="4458322" cy="3905795"/>
          </a:xfrm>
          <a:prstGeom prst="rect">
            <a:avLst/>
          </a:prstGeom>
        </p:spPr>
      </p:pic>
    </p:spTree>
    <p:extLst>
      <p:ext uri="{BB962C8B-B14F-4D97-AF65-F5344CB8AC3E}">
        <p14:creationId xmlns:p14="http://schemas.microsoft.com/office/powerpoint/2010/main" val="1850438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52B0C-6320-23A6-13C2-1EE66B22D98E}"/>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19</a:t>
              </a:r>
            </a:p>
          </p:txBody>
        </p:sp>
      </p:grpSp>
      <p:pic>
        <p:nvPicPr>
          <p:cNvPr id="2" name="Picture 6" descr="Aws Ec2 Symbol - AWS EC2 Cloud Logo - CleanPNG / KissPNG">
            <a:extLst>
              <a:ext uri="{FF2B5EF4-FFF2-40B4-BE49-F238E27FC236}">
                <a16:creationId xmlns:a16="http://schemas.microsoft.com/office/drawing/2014/main" id="{E0E0662F-E666-A54E-B466-18C499107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7958212-3E16-390F-51F8-9305C22FE676}"/>
              </a:ext>
            </a:extLst>
          </p:cNvPr>
          <p:cNvSpPr>
            <a:spLocks noChangeArrowheads="1"/>
          </p:cNvSpPr>
          <p:nvPr/>
        </p:nvSpPr>
        <p:spPr bwMode="auto">
          <a:xfrm>
            <a:off x="1413769" y="159964"/>
            <a:ext cx="741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2400" b="1" dirty="0">
                <a:latin typeface="Roboto" panose="02000000000000000000" pitchFamily="2" charset="0"/>
                <a:ea typeface="Roboto" panose="02000000000000000000" pitchFamily="2" charset="0"/>
                <a:cs typeface="Roboto" panose="02000000000000000000" pitchFamily="2" charset="0"/>
              </a:rPr>
              <a:t>Comment déployer une application sur Amazon </a:t>
            </a:r>
            <a:r>
              <a:rPr lang="fr-FR" altLang="fr-FR" sz="2400" b="1" dirty="0">
                <a:solidFill>
                  <a:srgbClr val="F68D10"/>
                </a:solidFill>
                <a:latin typeface="Roboto" panose="02000000000000000000" pitchFamily="2" charset="0"/>
                <a:ea typeface="Roboto" panose="02000000000000000000" pitchFamily="2" charset="0"/>
                <a:cs typeface="Roboto" panose="02000000000000000000" pitchFamily="2" charset="0"/>
              </a:rPr>
              <a:t>EC2</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pic>
        <p:nvPicPr>
          <p:cNvPr id="14" name="Graphique 13">
            <a:extLst>
              <a:ext uri="{FF2B5EF4-FFF2-40B4-BE49-F238E27FC236}">
                <a16:creationId xmlns:a16="http://schemas.microsoft.com/office/drawing/2014/main" id="{2AF2A283-CAC1-CE3E-F56B-49CEB12A37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654984"/>
            <a:ext cx="2647184" cy="1548032"/>
          </a:xfrm>
          <a:prstGeom prst="rect">
            <a:avLst/>
          </a:prstGeom>
        </p:spPr>
      </p:pic>
      <p:sp>
        <p:nvSpPr>
          <p:cNvPr id="9" name="Rectangle 8">
            <a:extLst>
              <a:ext uri="{FF2B5EF4-FFF2-40B4-BE49-F238E27FC236}">
                <a16:creationId xmlns:a16="http://schemas.microsoft.com/office/drawing/2014/main" id="{3BB4EBD2-3593-E370-D97F-BD6E731FFF92}"/>
              </a:ext>
            </a:extLst>
          </p:cNvPr>
          <p:cNvSpPr/>
          <p:nvPr/>
        </p:nvSpPr>
        <p:spPr>
          <a:xfrm>
            <a:off x="2524125" y="1057277"/>
            <a:ext cx="47625" cy="77152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1453F590-654B-5E2A-7108-13C4867AFFB8}"/>
              </a:ext>
            </a:extLst>
          </p:cNvPr>
          <p:cNvSpPr txBox="1"/>
          <p:nvPr/>
        </p:nvSpPr>
        <p:spPr>
          <a:xfrm>
            <a:off x="269208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1800" dirty="0">
                <a:latin typeface="Roboto" panose="02000000000000000000" pitchFamily="2" charset="0"/>
                <a:ea typeface="Roboto" panose="02000000000000000000" pitchFamily="2" charset="0"/>
                <a:cs typeface="Roboto" panose="02000000000000000000" pitchFamily="2" charset="0"/>
              </a:rPr>
              <a:t>Création d’un fichier </a:t>
            </a:r>
            <a:r>
              <a:rPr lang="fr-FR" sz="1800" b="1" dirty="0">
                <a:latin typeface="Roboto" panose="02000000000000000000" pitchFamily="2" charset="0"/>
                <a:ea typeface="Roboto" panose="02000000000000000000" pitchFamily="2" charset="0"/>
                <a:cs typeface="Roboto" panose="02000000000000000000" pitchFamily="2" charset="0"/>
              </a:rPr>
              <a:t>requirements.txt</a:t>
            </a:r>
            <a:r>
              <a:rPr lang="fr-FR" sz="1800" dirty="0">
                <a:latin typeface="Roboto" panose="02000000000000000000" pitchFamily="2" charset="0"/>
                <a:ea typeface="Roboto" panose="02000000000000000000" pitchFamily="2" charset="0"/>
                <a:cs typeface="Roboto" panose="02000000000000000000" pitchFamily="2" charset="0"/>
              </a:rPr>
              <a:t> pour lister les dépendances</a:t>
            </a:r>
          </a:p>
        </p:txBody>
      </p:sp>
      <p:pic>
        <p:nvPicPr>
          <p:cNvPr id="11" name="Image 10">
            <a:extLst>
              <a:ext uri="{FF2B5EF4-FFF2-40B4-BE49-F238E27FC236}">
                <a16:creationId xmlns:a16="http://schemas.microsoft.com/office/drawing/2014/main" id="{24492EDE-E065-31F8-10DC-C9AD30337FBF}"/>
              </a:ext>
            </a:extLst>
          </p:cNvPr>
          <p:cNvPicPr>
            <a:picLocks noChangeAspect="1"/>
          </p:cNvPicPr>
          <p:nvPr/>
        </p:nvPicPr>
        <p:blipFill>
          <a:blip r:embed="rId7"/>
          <a:stretch>
            <a:fillRect/>
          </a:stretch>
        </p:blipFill>
        <p:spPr>
          <a:xfrm>
            <a:off x="3600139" y="1983880"/>
            <a:ext cx="4458322" cy="3905795"/>
          </a:xfrm>
          <a:prstGeom prst="rect">
            <a:avLst/>
          </a:prstGeom>
        </p:spPr>
      </p:pic>
      <p:sp>
        <p:nvSpPr>
          <p:cNvPr id="13" name="ZoneTexte 12">
            <a:extLst>
              <a:ext uri="{FF2B5EF4-FFF2-40B4-BE49-F238E27FC236}">
                <a16:creationId xmlns:a16="http://schemas.microsoft.com/office/drawing/2014/main" id="{E63DA712-E97F-5678-3F7B-B616B02D03E5}"/>
              </a:ext>
            </a:extLst>
          </p:cNvPr>
          <p:cNvSpPr txBox="1"/>
          <p:nvPr/>
        </p:nvSpPr>
        <p:spPr>
          <a:xfrm>
            <a:off x="-841407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1800" dirty="0">
                <a:latin typeface="Roboto" panose="02000000000000000000" pitchFamily="2" charset="0"/>
                <a:ea typeface="Roboto" panose="02000000000000000000" pitchFamily="2" charset="0"/>
                <a:cs typeface="Roboto" panose="02000000000000000000" pitchFamily="2" charset="0"/>
              </a:rPr>
              <a:t>Test et validation du </a:t>
            </a:r>
            <a:r>
              <a:rPr lang="fr-FR" sz="1800" b="1" dirty="0">
                <a:latin typeface="Roboto" panose="02000000000000000000" pitchFamily="2" charset="0"/>
                <a:ea typeface="Roboto" panose="02000000000000000000" pitchFamily="2" charset="0"/>
                <a:cs typeface="Roboto" panose="02000000000000000000" pitchFamily="2" charset="0"/>
              </a:rPr>
              <a:t>bon</a:t>
            </a:r>
            <a:r>
              <a:rPr lang="fr-FR" sz="1800" dirty="0">
                <a:latin typeface="Roboto" panose="02000000000000000000" pitchFamily="2" charset="0"/>
                <a:ea typeface="Roboto" panose="02000000000000000000" pitchFamily="2" charset="0"/>
                <a:cs typeface="Roboto" panose="02000000000000000000" pitchFamily="2" charset="0"/>
              </a:rPr>
              <a:t> </a:t>
            </a:r>
            <a:r>
              <a:rPr lang="fr-FR" sz="1800" b="1" dirty="0">
                <a:latin typeface="Roboto" panose="02000000000000000000" pitchFamily="2" charset="0"/>
                <a:ea typeface="Roboto" panose="02000000000000000000" pitchFamily="2" charset="0"/>
                <a:cs typeface="Roboto" panose="02000000000000000000" pitchFamily="2" charset="0"/>
              </a:rPr>
              <a:t>fonctionnement</a:t>
            </a:r>
            <a:r>
              <a:rPr lang="fr-FR" sz="1800" dirty="0">
                <a:latin typeface="Roboto" panose="02000000000000000000" pitchFamily="2" charset="0"/>
                <a:ea typeface="Roboto" panose="02000000000000000000" pitchFamily="2" charset="0"/>
                <a:cs typeface="Roboto" panose="02000000000000000000" pitchFamily="2" charset="0"/>
              </a:rPr>
              <a:t> de l'application en local</a:t>
            </a:r>
          </a:p>
        </p:txBody>
      </p:sp>
      <p:pic>
        <p:nvPicPr>
          <p:cNvPr id="15" name="Image 14">
            <a:extLst>
              <a:ext uri="{FF2B5EF4-FFF2-40B4-BE49-F238E27FC236}">
                <a16:creationId xmlns:a16="http://schemas.microsoft.com/office/drawing/2014/main" id="{E2A56AC0-2A64-F2DB-E4C2-9B28C9E5FC63}"/>
              </a:ext>
            </a:extLst>
          </p:cNvPr>
          <p:cNvPicPr>
            <a:picLocks noChangeAspect="1"/>
          </p:cNvPicPr>
          <p:nvPr/>
        </p:nvPicPr>
        <p:blipFill>
          <a:blip r:embed="rId8"/>
          <a:stretch>
            <a:fillRect/>
          </a:stretch>
        </p:blipFill>
        <p:spPr>
          <a:xfrm>
            <a:off x="-7572506" y="1713434"/>
            <a:ext cx="7010529" cy="4648976"/>
          </a:xfrm>
          <a:prstGeom prst="rect">
            <a:avLst/>
          </a:prstGeom>
        </p:spPr>
      </p:pic>
    </p:spTree>
    <p:extLst>
      <p:ext uri="{BB962C8B-B14F-4D97-AF65-F5344CB8AC3E}">
        <p14:creationId xmlns:p14="http://schemas.microsoft.com/office/powerpoint/2010/main" val="2962732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52B0C-6320-23A6-13C2-1EE66B22D98E}"/>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20</a:t>
              </a:r>
            </a:p>
          </p:txBody>
        </p:sp>
      </p:grpSp>
      <p:pic>
        <p:nvPicPr>
          <p:cNvPr id="2" name="Picture 6" descr="Aws Ec2 Symbol - AWS EC2 Cloud Logo - CleanPNG / KissPNG">
            <a:extLst>
              <a:ext uri="{FF2B5EF4-FFF2-40B4-BE49-F238E27FC236}">
                <a16:creationId xmlns:a16="http://schemas.microsoft.com/office/drawing/2014/main" id="{E0E0662F-E666-A54E-B466-18C499107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7958212-3E16-390F-51F8-9305C22FE676}"/>
              </a:ext>
            </a:extLst>
          </p:cNvPr>
          <p:cNvSpPr>
            <a:spLocks noChangeArrowheads="1"/>
          </p:cNvSpPr>
          <p:nvPr/>
        </p:nvSpPr>
        <p:spPr bwMode="auto">
          <a:xfrm>
            <a:off x="1413769" y="159964"/>
            <a:ext cx="741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2400" b="1" dirty="0">
                <a:latin typeface="Roboto" panose="02000000000000000000" pitchFamily="2" charset="0"/>
                <a:ea typeface="Roboto" panose="02000000000000000000" pitchFamily="2" charset="0"/>
                <a:cs typeface="Roboto" panose="02000000000000000000" pitchFamily="2" charset="0"/>
              </a:rPr>
              <a:t>Comment déployer une application sur Amazon </a:t>
            </a:r>
            <a:r>
              <a:rPr lang="fr-FR" altLang="fr-FR" sz="2400" b="1" dirty="0">
                <a:solidFill>
                  <a:srgbClr val="F68D10"/>
                </a:solidFill>
                <a:latin typeface="Roboto" panose="02000000000000000000" pitchFamily="2" charset="0"/>
                <a:ea typeface="Roboto" panose="02000000000000000000" pitchFamily="2" charset="0"/>
                <a:cs typeface="Roboto" panose="02000000000000000000" pitchFamily="2" charset="0"/>
              </a:rPr>
              <a:t>EC2</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9" name="Rectangle 8">
            <a:extLst>
              <a:ext uri="{FF2B5EF4-FFF2-40B4-BE49-F238E27FC236}">
                <a16:creationId xmlns:a16="http://schemas.microsoft.com/office/drawing/2014/main" id="{3BB4EBD2-3593-E370-D97F-BD6E731FFF92}"/>
              </a:ext>
            </a:extLst>
          </p:cNvPr>
          <p:cNvSpPr/>
          <p:nvPr/>
        </p:nvSpPr>
        <p:spPr>
          <a:xfrm>
            <a:off x="2524125" y="1057277"/>
            <a:ext cx="47625" cy="77152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1453F590-654B-5E2A-7108-13C4867AFFB8}"/>
              </a:ext>
            </a:extLst>
          </p:cNvPr>
          <p:cNvSpPr txBox="1"/>
          <p:nvPr/>
        </p:nvSpPr>
        <p:spPr>
          <a:xfrm>
            <a:off x="269208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1800" dirty="0">
                <a:latin typeface="Roboto" panose="02000000000000000000" pitchFamily="2" charset="0"/>
                <a:ea typeface="Roboto" panose="02000000000000000000" pitchFamily="2" charset="0"/>
                <a:cs typeface="Roboto" panose="02000000000000000000" pitchFamily="2" charset="0"/>
              </a:rPr>
              <a:t>Création d'un </a:t>
            </a:r>
            <a:r>
              <a:rPr lang="fr-FR" sz="1800" b="1" dirty="0">
                <a:latin typeface="Roboto" panose="02000000000000000000" pitchFamily="2" charset="0"/>
                <a:ea typeface="Roboto" panose="02000000000000000000" pitchFamily="2" charset="0"/>
                <a:cs typeface="Roboto" panose="02000000000000000000" pitchFamily="2" charset="0"/>
              </a:rPr>
              <a:t>dépôt</a:t>
            </a:r>
            <a:r>
              <a:rPr lang="fr-FR" sz="1800" dirty="0">
                <a:latin typeface="Roboto" panose="02000000000000000000" pitchFamily="2" charset="0"/>
                <a:ea typeface="Roboto" panose="02000000000000000000" pitchFamily="2" charset="0"/>
                <a:cs typeface="Roboto" panose="02000000000000000000" pitchFamily="2" charset="0"/>
              </a:rPr>
              <a:t> </a:t>
            </a:r>
            <a:r>
              <a:rPr lang="fr-FR" sz="1800" b="1" dirty="0">
                <a:latin typeface="Roboto" panose="02000000000000000000" pitchFamily="2" charset="0"/>
                <a:ea typeface="Roboto" panose="02000000000000000000" pitchFamily="2" charset="0"/>
                <a:cs typeface="Roboto" panose="02000000000000000000" pitchFamily="2" charset="0"/>
              </a:rPr>
              <a:t>GitHub</a:t>
            </a:r>
            <a:r>
              <a:rPr lang="fr-FR" sz="1800" dirty="0">
                <a:latin typeface="Roboto" panose="02000000000000000000" pitchFamily="2" charset="0"/>
                <a:ea typeface="Roboto" panose="02000000000000000000" pitchFamily="2" charset="0"/>
                <a:cs typeface="Roboto" panose="02000000000000000000" pitchFamily="2" charset="0"/>
              </a:rPr>
              <a:t> pour stocker le code source</a:t>
            </a:r>
          </a:p>
        </p:txBody>
      </p:sp>
      <p:pic>
        <p:nvPicPr>
          <p:cNvPr id="5" name="Graphique 4">
            <a:extLst>
              <a:ext uri="{FF2B5EF4-FFF2-40B4-BE49-F238E27FC236}">
                <a16:creationId xmlns:a16="http://schemas.microsoft.com/office/drawing/2014/main" id="{738ED61C-DC19-4671-5444-1B82137CC2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8000" y="2807384"/>
            <a:ext cx="2647184" cy="1548032"/>
          </a:xfrm>
          <a:prstGeom prst="rect">
            <a:avLst/>
          </a:prstGeom>
        </p:spPr>
      </p:pic>
      <p:sp>
        <p:nvSpPr>
          <p:cNvPr id="16" name="ZoneTexte 15">
            <a:extLst>
              <a:ext uri="{FF2B5EF4-FFF2-40B4-BE49-F238E27FC236}">
                <a16:creationId xmlns:a16="http://schemas.microsoft.com/office/drawing/2014/main" id="{FFBF268E-8794-4465-2D69-F937BC5A1F83}"/>
              </a:ext>
            </a:extLst>
          </p:cNvPr>
          <p:cNvSpPr txBox="1"/>
          <p:nvPr/>
        </p:nvSpPr>
        <p:spPr>
          <a:xfrm>
            <a:off x="-7975920" y="12858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1800" dirty="0">
                <a:latin typeface="Roboto" panose="02000000000000000000" pitchFamily="2" charset="0"/>
                <a:ea typeface="Roboto" panose="02000000000000000000" pitchFamily="2" charset="0"/>
                <a:cs typeface="Roboto" panose="02000000000000000000" pitchFamily="2" charset="0"/>
              </a:rPr>
              <a:t>Création d’un fichier </a:t>
            </a:r>
            <a:r>
              <a:rPr lang="fr-FR" sz="1800" b="1" dirty="0">
                <a:latin typeface="Roboto" panose="02000000000000000000" pitchFamily="2" charset="0"/>
                <a:ea typeface="Roboto" panose="02000000000000000000" pitchFamily="2" charset="0"/>
                <a:cs typeface="Roboto" panose="02000000000000000000" pitchFamily="2" charset="0"/>
              </a:rPr>
              <a:t>requirements.txt</a:t>
            </a:r>
            <a:r>
              <a:rPr lang="fr-FR" sz="1800" dirty="0">
                <a:latin typeface="Roboto" panose="02000000000000000000" pitchFamily="2" charset="0"/>
                <a:ea typeface="Roboto" panose="02000000000000000000" pitchFamily="2" charset="0"/>
                <a:cs typeface="Roboto" panose="02000000000000000000" pitchFamily="2" charset="0"/>
              </a:rPr>
              <a:t> pour lister les dépendances</a:t>
            </a:r>
          </a:p>
        </p:txBody>
      </p:sp>
      <p:pic>
        <p:nvPicPr>
          <p:cNvPr id="17" name="Image 16">
            <a:extLst>
              <a:ext uri="{FF2B5EF4-FFF2-40B4-BE49-F238E27FC236}">
                <a16:creationId xmlns:a16="http://schemas.microsoft.com/office/drawing/2014/main" id="{24C29171-6021-ECEC-FA83-A3A404CAE4BF}"/>
              </a:ext>
            </a:extLst>
          </p:cNvPr>
          <p:cNvPicPr>
            <a:picLocks noChangeAspect="1"/>
          </p:cNvPicPr>
          <p:nvPr/>
        </p:nvPicPr>
        <p:blipFill>
          <a:blip r:embed="rId7"/>
          <a:stretch>
            <a:fillRect/>
          </a:stretch>
        </p:blipFill>
        <p:spPr>
          <a:xfrm>
            <a:off x="-7067861" y="2136280"/>
            <a:ext cx="4458322" cy="3905795"/>
          </a:xfrm>
          <a:prstGeom prst="rect">
            <a:avLst/>
          </a:prstGeom>
        </p:spPr>
      </p:pic>
      <p:pic>
        <p:nvPicPr>
          <p:cNvPr id="20" name="Picture 6" descr="GitHub Logo and symbol, meaning, history, sign.">
            <a:extLst>
              <a:ext uri="{FF2B5EF4-FFF2-40B4-BE49-F238E27FC236}">
                <a16:creationId xmlns:a16="http://schemas.microsoft.com/office/drawing/2014/main" id="{51DEC991-B1EC-7960-8D50-C9EE926F8C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700522"/>
            <a:ext cx="2338500" cy="1315407"/>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2B470416-CE64-49FB-501F-82338A54A1F8}"/>
              </a:ext>
            </a:extLst>
          </p:cNvPr>
          <p:cNvPicPr>
            <a:picLocks noChangeAspect="1"/>
          </p:cNvPicPr>
          <p:nvPr/>
        </p:nvPicPr>
        <p:blipFill>
          <a:blip r:embed="rId9"/>
          <a:stretch>
            <a:fillRect/>
          </a:stretch>
        </p:blipFill>
        <p:spPr>
          <a:xfrm>
            <a:off x="3051427" y="1747542"/>
            <a:ext cx="7604339" cy="4672725"/>
          </a:xfrm>
          <a:prstGeom prst="rect">
            <a:avLst/>
          </a:prstGeom>
        </p:spPr>
      </p:pic>
    </p:spTree>
    <p:extLst>
      <p:ext uri="{BB962C8B-B14F-4D97-AF65-F5344CB8AC3E}">
        <p14:creationId xmlns:p14="http://schemas.microsoft.com/office/powerpoint/2010/main" val="2682311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21</a:t>
              </a:r>
            </a:p>
          </p:txBody>
        </p:sp>
      </p:grpSp>
      <p:pic>
        <p:nvPicPr>
          <p:cNvPr id="2" name="Picture 6" descr="Aws Ec2 Symbol - AWS EC2 Cloud Logo - CleanPNG / KissPNG">
            <a:extLst>
              <a:ext uri="{FF2B5EF4-FFF2-40B4-BE49-F238E27FC236}">
                <a16:creationId xmlns:a16="http://schemas.microsoft.com/office/drawing/2014/main" id="{E0E0662F-E666-A54E-B466-18C499107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7958212-3E16-390F-51F8-9305C22FE676}"/>
              </a:ext>
            </a:extLst>
          </p:cNvPr>
          <p:cNvSpPr>
            <a:spLocks noChangeArrowheads="1"/>
          </p:cNvSpPr>
          <p:nvPr/>
        </p:nvSpPr>
        <p:spPr bwMode="auto">
          <a:xfrm>
            <a:off x="1413769" y="159964"/>
            <a:ext cx="741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2400" b="1" dirty="0">
                <a:latin typeface="Roboto" panose="02000000000000000000" pitchFamily="2" charset="0"/>
                <a:ea typeface="Roboto" panose="02000000000000000000" pitchFamily="2" charset="0"/>
                <a:cs typeface="Roboto" panose="02000000000000000000" pitchFamily="2" charset="0"/>
              </a:rPr>
              <a:t>Comment déployer une application sur Amazon </a:t>
            </a:r>
            <a:r>
              <a:rPr lang="fr-FR" altLang="fr-FR" sz="2400" b="1" dirty="0">
                <a:solidFill>
                  <a:srgbClr val="F68D10"/>
                </a:solidFill>
                <a:latin typeface="Roboto" panose="02000000000000000000" pitchFamily="2" charset="0"/>
                <a:ea typeface="Roboto" panose="02000000000000000000" pitchFamily="2" charset="0"/>
                <a:cs typeface="Roboto" panose="02000000000000000000" pitchFamily="2" charset="0"/>
              </a:rPr>
              <a:t>EC2</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9" name="Rectangle 8">
            <a:extLst>
              <a:ext uri="{FF2B5EF4-FFF2-40B4-BE49-F238E27FC236}">
                <a16:creationId xmlns:a16="http://schemas.microsoft.com/office/drawing/2014/main" id="{3BB4EBD2-3593-E370-D97F-BD6E731FFF92}"/>
              </a:ext>
            </a:extLst>
          </p:cNvPr>
          <p:cNvSpPr/>
          <p:nvPr/>
        </p:nvSpPr>
        <p:spPr>
          <a:xfrm>
            <a:off x="2524125" y="1057277"/>
            <a:ext cx="47625" cy="77152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1453F590-654B-5E2A-7108-13C4867AFFB8}"/>
              </a:ext>
            </a:extLst>
          </p:cNvPr>
          <p:cNvSpPr txBox="1"/>
          <p:nvPr/>
        </p:nvSpPr>
        <p:spPr>
          <a:xfrm>
            <a:off x="269208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dirty="0">
                <a:latin typeface="Roboto" panose="02000000000000000000" pitchFamily="2" charset="0"/>
                <a:ea typeface="Roboto" panose="02000000000000000000" pitchFamily="2" charset="0"/>
                <a:cs typeface="Roboto" panose="02000000000000000000" pitchFamily="2" charset="0"/>
              </a:rPr>
              <a:t>Création d'une </a:t>
            </a:r>
            <a:r>
              <a:rPr lang="fr-FR" b="1" dirty="0">
                <a:latin typeface="Roboto" panose="02000000000000000000" pitchFamily="2" charset="0"/>
                <a:ea typeface="Roboto" panose="02000000000000000000" pitchFamily="2" charset="0"/>
                <a:cs typeface="Roboto" panose="02000000000000000000" pitchFamily="2" charset="0"/>
              </a:rPr>
              <a:t>instance</a:t>
            </a:r>
            <a:r>
              <a:rPr lang="fr-FR" dirty="0">
                <a:latin typeface="Roboto" panose="02000000000000000000" pitchFamily="2" charset="0"/>
                <a:ea typeface="Roboto" panose="02000000000000000000" pitchFamily="2" charset="0"/>
                <a:cs typeface="Roboto" panose="02000000000000000000" pitchFamily="2" charset="0"/>
              </a:rPr>
              <a:t> EC2 sous Linux (Ubuntu/Debian)</a:t>
            </a:r>
          </a:p>
        </p:txBody>
      </p:sp>
      <p:sp>
        <p:nvSpPr>
          <p:cNvPr id="15" name="ZoneTexte 14">
            <a:extLst>
              <a:ext uri="{FF2B5EF4-FFF2-40B4-BE49-F238E27FC236}">
                <a16:creationId xmlns:a16="http://schemas.microsoft.com/office/drawing/2014/main" id="{83F2A462-C64C-CD66-4C12-562B72BA2F43}"/>
              </a:ext>
            </a:extLst>
          </p:cNvPr>
          <p:cNvSpPr txBox="1"/>
          <p:nvPr/>
        </p:nvSpPr>
        <p:spPr>
          <a:xfrm>
            <a:off x="-8461695" y="12858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sz="1800" dirty="0">
                <a:latin typeface="Roboto" panose="02000000000000000000" pitchFamily="2" charset="0"/>
                <a:ea typeface="Roboto" panose="02000000000000000000" pitchFamily="2" charset="0"/>
                <a:cs typeface="Roboto" panose="02000000000000000000" pitchFamily="2" charset="0"/>
              </a:rPr>
              <a:t>Création d'un </a:t>
            </a:r>
            <a:r>
              <a:rPr lang="fr-FR" sz="1800" b="1" dirty="0">
                <a:latin typeface="Roboto" panose="02000000000000000000" pitchFamily="2" charset="0"/>
                <a:ea typeface="Roboto" panose="02000000000000000000" pitchFamily="2" charset="0"/>
                <a:cs typeface="Roboto" panose="02000000000000000000" pitchFamily="2" charset="0"/>
              </a:rPr>
              <a:t>dépôt</a:t>
            </a:r>
            <a:r>
              <a:rPr lang="fr-FR" sz="1800" dirty="0">
                <a:latin typeface="Roboto" panose="02000000000000000000" pitchFamily="2" charset="0"/>
                <a:ea typeface="Roboto" panose="02000000000000000000" pitchFamily="2" charset="0"/>
                <a:cs typeface="Roboto" panose="02000000000000000000" pitchFamily="2" charset="0"/>
              </a:rPr>
              <a:t> </a:t>
            </a:r>
            <a:r>
              <a:rPr lang="fr-FR" sz="1800" b="1" dirty="0">
                <a:latin typeface="Roboto" panose="02000000000000000000" pitchFamily="2" charset="0"/>
                <a:ea typeface="Roboto" panose="02000000000000000000" pitchFamily="2" charset="0"/>
                <a:cs typeface="Roboto" panose="02000000000000000000" pitchFamily="2" charset="0"/>
              </a:rPr>
              <a:t>GitHub</a:t>
            </a:r>
            <a:r>
              <a:rPr lang="fr-FR" sz="1800" dirty="0">
                <a:latin typeface="Roboto" panose="02000000000000000000" pitchFamily="2" charset="0"/>
                <a:ea typeface="Roboto" panose="02000000000000000000" pitchFamily="2" charset="0"/>
                <a:cs typeface="Roboto" panose="02000000000000000000" pitchFamily="2" charset="0"/>
              </a:rPr>
              <a:t> pour stocker le code source</a:t>
            </a:r>
          </a:p>
        </p:txBody>
      </p:sp>
      <p:pic>
        <p:nvPicPr>
          <p:cNvPr id="18" name="Picture 6" descr="GitHub Logo and symbol, meaning, history, sign.">
            <a:extLst>
              <a:ext uri="{FF2B5EF4-FFF2-40B4-BE49-F238E27FC236}">
                <a16:creationId xmlns:a16="http://schemas.microsoft.com/office/drawing/2014/main" id="{74873172-B5C1-87DA-BAF8-02954B613F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3775" y="2852922"/>
            <a:ext cx="2338500" cy="1315407"/>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 18">
            <a:extLst>
              <a:ext uri="{FF2B5EF4-FFF2-40B4-BE49-F238E27FC236}">
                <a16:creationId xmlns:a16="http://schemas.microsoft.com/office/drawing/2014/main" id="{2F10A170-111B-23A2-9BB6-39A068990DD8}"/>
              </a:ext>
            </a:extLst>
          </p:cNvPr>
          <p:cNvPicPr>
            <a:picLocks noChangeAspect="1"/>
          </p:cNvPicPr>
          <p:nvPr/>
        </p:nvPicPr>
        <p:blipFill>
          <a:blip r:embed="rId6"/>
          <a:stretch>
            <a:fillRect/>
          </a:stretch>
        </p:blipFill>
        <p:spPr>
          <a:xfrm>
            <a:off x="-8102348" y="1899942"/>
            <a:ext cx="7604339" cy="4672725"/>
          </a:xfrm>
          <a:prstGeom prst="rect">
            <a:avLst/>
          </a:prstGeom>
        </p:spPr>
      </p:pic>
      <p:pic>
        <p:nvPicPr>
          <p:cNvPr id="21" name="Picture 8" descr="Amazon EC2 : Server Virtuel Flexible et Puissant">
            <a:extLst>
              <a:ext uri="{FF2B5EF4-FFF2-40B4-BE49-F238E27FC236}">
                <a16:creationId xmlns:a16="http://schemas.microsoft.com/office/drawing/2014/main" id="{53DB81A2-0B65-0D0A-054E-D24219CFEB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633" y="2852922"/>
            <a:ext cx="3230222"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D4633E30-DA1C-D582-DE66-DE4DA251FC6B}"/>
              </a:ext>
            </a:extLst>
          </p:cNvPr>
          <p:cNvPicPr>
            <a:picLocks noChangeAspect="1"/>
          </p:cNvPicPr>
          <p:nvPr/>
        </p:nvPicPr>
        <p:blipFill>
          <a:blip r:embed="rId8"/>
          <a:srcRect t="13192" r="1021" b="2333"/>
          <a:stretch/>
        </p:blipFill>
        <p:spPr>
          <a:xfrm>
            <a:off x="2811589" y="1649199"/>
            <a:ext cx="8466191" cy="5174209"/>
          </a:xfrm>
          <a:prstGeom prst="rect">
            <a:avLst/>
          </a:prstGeom>
        </p:spPr>
      </p:pic>
      <p:sp>
        <p:nvSpPr>
          <p:cNvPr id="26" name="Flèche : droite 25">
            <a:extLst>
              <a:ext uri="{FF2B5EF4-FFF2-40B4-BE49-F238E27FC236}">
                <a16:creationId xmlns:a16="http://schemas.microsoft.com/office/drawing/2014/main" id="{5A05157F-D4E1-A1F2-6DFD-A053ACB2335C}"/>
              </a:ext>
            </a:extLst>
          </p:cNvPr>
          <p:cNvSpPr/>
          <p:nvPr/>
        </p:nvSpPr>
        <p:spPr>
          <a:xfrm rot="13978520">
            <a:off x="3695916" y="3202448"/>
            <a:ext cx="685800" cy="114300"/>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pic>
        <p:nvPicPr>
          <p:cNvPr id="27" name="Image 26">
            <a:extLst>
              <a:ext uri="{FF2B5EF4-FFF2-40B4-BE49-F238E27FC236}">
                <a16:creationId xmlns:a16="http://schemas.microsoft.com/office/drawing/2014/main" id="{9586AC96-DEEC-E698-8F31-0F4A4040062C}"/>
              </a:ext>
            </a:extLst>
          </p:cNvPr>
          <p:cNvPicPr>
            <a:picLocks noChangeAspect="1"/>
          </p:cNvPicPr>
          <p:nvPr/>
        </p:nvPicPr>
        <p:blipFill>
          <a:blip r:embed="rId9"/>
          <a:stretch>
            <a:fillRect/>
          </a:stretch>
        </p:blipFill>
        <p:spPr>
          <a:xfrm>
            <a:off x="12389126" y="1915161"/>
            <a:ext cx="7994376" cy="4797977"/>
          </a:xfrm>
          <a:prstGeom prst="rect">
            <a:avLst/>
          </a:prstGeom>
        </p:spPr>
      </p:pic>
      <p:sp>
        <p:nvSpPr>
          <p:cNvPr id="28" name="ZoneTexte 27">
            <a:extLst>
              <a:ext uri="{FF2B5EF4-FFF2-40B4-BE49-F238E27FC236}">
                <a16:creationId xmlns:a16="http://schemas.microsoft.com/office/drawing/2014/main" id="{15BAE266-CE17-7CEA-E93D-16BAE3F2FAE7}"/>
              </a:ext>
            </a:extLst>
          </p:cNvPr>
          <p:cNvSpPr txBox="1"/>
          <p:nvPr/>
        </p:nvSpPr>
        <p:spPr>
          <a:xfrm>
            <a:off x="12045630" y="12858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dirty="0">
                <a:latin typeface="Roboto" panose="02000000000000000000" pitchFamily="2" charset="0"/>
                <a:ea typeface="Roboto" panose="02000000000000000000" pitchFamily="2" charset="0"/>
                <a:cs typeface="Roboto" panose="02000000000000000000" pitchFamily="2" charset="0"/>
              </a:rPr>
              <a:t>Création d'une </a:t>
            </a:r>
            <a:r>
              <a:rPr lang="fr-FR" b="1" dirty="0">
                <a:latin typeface="Roboto" panose="02000000000000000000" pitchFamily="2" charset="0"/>
                <a:ea typeface="Roboto" panose="02000000000000000000" pitchFamily="2" charset="0"/>
                <a:cs typeface="Roboto" panose="02000000000000000000" pitchFamily="2" charset="0"/>
              </a:rPr>
              <a:t>instance</a:t>
            </a:r>
            <a:r>
              <a:rPr lang="fr-FR" dirty="0">
                <a:latin typeface="Roboto" panose="02000000000000000000" pitchFamily="2" charset="0"/>
                <a:ea typeface="Roboto" panose="02000000000000000000" pitchFamily="2" charset="0"/>
                <a:cs typeface="Roboto" panose="02000000000000000000" pitchFamily="2" charset="0"/>
              </a:rPr>
              <a:t> EC2 sous Linux (Ubuntu/Debian)</a:t>
            </a:r>
          </a:p>
        </p:txBody>
      </p:sp>
    </p:spTree>
    <p:extLst>
      <p:ext uri="{BB962C8B-B14F-4D97-AF65-F5344CB8AC3E}">
        <p14:creationId xmlns:p14="http://schemas.microsoft.com/office/powerpoint/2010/main" val="3364301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22</a:t>
              </a:r>
            </a:p>
          </p:txBody>
        </p:sp>
      </p:grpSp>
      <p:pic>
        <p:nvPicPr>
          <p:cNvPr id="2" name="Picture 6" descr="Aws Ec2 Symbol - AWS EC2 Cloud Logo - CleanPNG / KissPNG">
            <a:extLst>
              <a:ext uri="{FF2B5EF4-FFF2-40B4-BE49-F238E27FC236}">
                <a16:creationId xmlns:a16="http://schemas.microsoft.com/office/drawing/2014/main" id="{E0E0662F-E666-A54E-B466-18C499107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7958212-3E16-390F-51F8-9305C22FE676}"/>
              </a:ext>
            </a:extLst>
          </p:cNvPr>
          <p:cNvSpPr>
            <a:spLocks noChangeArrowheads="1"/>
          </p:cNvSpPr>
          <p:nvPr/>
        </p:nvSpPr>
        <p:spPr bwMode="auto">
          <a:xfrm>
            <a:off x="1413769" y="159964"/>
            <a:ext cx="741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2400" b="1" dirty="0">
                <a:latin typeface="Roboto" panose="02000000000000000000" pitchFamily="2" charset="0"/>
                <a:ea typeface="Roboto" panose="02000000000000000000" pitchFamily="2" charset="0"/>
                <a:cs typeface="Roboto" panose="02000000000000000000" pitchFamily="2" charset="0"/>
              </a:rPr>
              <a:t>Comment déployer une application sur Amazon </a:t>
            </a:r>
            <a:r>
              <a:rPr lang="fr-FR" altLang="fr-FR" sz="2400" b="1" dirty="0">
                <a:solidFill>
                  <a:srgbClr val="F68D10"/>
                </a:solidFill>
                <a:latin typeface="Roboto" panose="02000000000000000000" pitchFamily="2" charset="0"/>
                <a:ea typeface="Roboto" panose="02000000000000000000" pitchFamily="2" charset="0"/>
                <a:cs typeface="Roboto" panose="02000000000000000000" pitchFamily="2" charset="0"/>
              </a:rPr>
              <a:t>EC2</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9" name="Rectangle 8">
            <a:extLst>
              <a:ext uri="{FF2B5EF4-FFF2-40B4-BE49-F238E27FC236}">
                <a16:creationId xmlns:a16="http://schemas.microsoft.com/office/drawing/2014/main" id="{3BB4EBD2-3593-E370-D97F-BD6E731FFF92}"/>
              </a:ext>
            </a:extLst>
          </p:cNvPr>
          <p:cNvSpPr/>
          <p:nvPr/>
        </p:nvSpPr>
        <p:spPr>
          <a:xfrm>
            <a:off x="2524125" y="1057277"/>
            <a:ext cx="47625" cy="77152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pic>
        <p:nvPicPr>
          <p:cNvPr id="18" name="Picture 6" descr="GitHub Logo and symbol, meaning, history, sign.">
            <a:extLst>
              <a:ext uri="{FF2B5EF4-FFF2-40B4-BE49-F238E27FC236}">
                <a16:creationId xmlns:a16="http://schemas.microsoft.com/office/drawing/2014/main" id="{74873172-B5C1-87DA-BAF8-02954B613F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3775" y="2852922"/>
            <a:ext cx="2338500" cy="13154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Amazon EC2 : Server Virtuel Flexible et Puissant">
            <a:extLst>
              <a:ext uri="{FF2B5EF4-FFF2-40B4-BE49-F238E27FC236}">
                <a16:creationId xmlns:a16="http://schemas.microsoft.com/office/drawing/2014/main" id="{53DB81A2-0B65-0D0A-054E-D24219CFEB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633" y="2852922"/>
            <a:ext cx="3230222" cy="16573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EA20FB2-D0A1-47BE-03F1-3A1754653EA4}"/>
              </a:ext>
            </a:extLst>
          </p:cNvPr>
          <p:cNvPicPr>
            <a:picLocks noChangeAspect="1"/>
          </p:cNvPicPr>
          <p:nvPr/>
        </p:nvPicPr>
        <p:blipFill>
          <a:blip r:embed="rId7"/>
          <a:stretch>
            <a:fillRect/>
          </a:stretch>
        </p:blipFill>
        <p:spPr>
          <a:xfrm>
            <a:off x="3035576" y="1762761"/>
            <a:ext cx="7994376" cy="4797977"/>
          </a:xfrm>
          <a:prstGeom prst="rect">
            <a:avLst/>
          </a:prstGeom>
        </p:spPr>
      </p:pic>
      <p:sp>
        <p:nvSpPr>
          <p:cNvPr id="11" name="ZoneTexte 10">
            <a:extLst>
              <a:ext uri="{FF2B5EF4-FFF2-40B4-BE49-F238E27FC236}">
                <a16:creationId xmlns:a16="http://schemas.microsoft.com/office/drawing/2014/main" id="{C446AC5F-8808-2E59-EB6F-E718F9F5DFD6}"/>
              </a:ext>
            </a:extLst>
          </p:cNvPr>
          <p:cNvSpPr txBox="1"/>
          <p:nvPr/>
        </p:nvSpPr>
        <p:spPr>
          <a:xfrm>
            <a:off x="269208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dirty="0">
                <a:latin typeface="Roboto" panose="02000000000000000000" pitchFamily="2" charset="0"/>
                <a:ea typeface="Roboto" panose="02000000000000000000" pitchFamily="2" charset="0"/>
                <a:cs typeface="Roboto" panose="02000000000000000000" pitchFamily="2" charset="0"/>
              </a:rPr>
              <a:t>Création d'une </a:t>
            </a:r>
            <a:r>
              <a:rPr lang="fr-FR" b="1" dirty="0">
                <a:latin typeface="Roboto" panose="02000000000000000000" pitchFamily="2" charset="0"/>
                <a:ea typeface="Roboto" panose="02000000000000000000" pitchFamily="2" charset="0"/>
                <a:cs typeface="Roboto" panose="02000000000000000000" pitchFamily="2" charset="0"/>
              </a:rPr>
              <a:t>instance</a:t>
            </a:r>
            <a:r>
              <a:rPr lang="fr-FR" dirty="0">
                <a:latin typeface="Roboto" panose="02000000000000000000" pitchFamily="2" charset="0"/>
                <a:ea typeface="Roboto" panose="02000000000000000000" pitchFamily="2" charset="0"/>
                <a:cs typeface="Roboto" panose="02000000000000000000" pitchFamily="2" charset="0"/>
              </a:rPr>
              <a:t> EC2 sous Linux (Ubuntu/Debian)</a:t>
            </a:r>
          </a:p>
        </p:txBody>
      </p:sp>
      <p:sp>
        <p:nvSpPr>
          <p:cNvPr id="13" name="Flèche : droite 12">
            <a:extLst>
              <a:ext uri="{FF2B5EF4-FFF2-40B4-BE49-F238E27FC236}">
                <a16:creationId xmlns:a16="http://schemas.microsoft.com/office/drawing/2014/main" id="{B53BA019-387C-2CDE-BBB1-98D551831331}"/>
              </a:ext>
            </a:extLst>
          </p:cNvPr>
          <p:cNvSpPr/>
          <p:nvPr/>
        </p:nvSpPr>
        <p:spPr>
          <a:xfrm rot="19270763">
            <a:off x="8306017" y="3810520"/>
            <a:ext cx="685800" cy="114300"/>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F73F244D-CAC1-194E-53DA-E77672084DF8}"/>
              </a:ext>
            </a:extLst>
          </p:cNvPr>
          <p:cNvPicPr>
            <a:picLocks noChangeAspect="1"/>
          </p:cNvPicPr>
          <p:nvPr/>
        </p:nvPicPr>
        <p:blipFill>
          <a:blip r:embed="rId8"/>
          <a:srcRect t="13192" r="1021" b="2333"/>
          <a:stretch/>
        </p:blipFill>
        <p:spPr>
          <a:xfrm>
            <a:off x="-9247061" y="1649199"/>
            <a:ext cx="8466191" cy="5174209"/>
          </a:xfrm>
          <a:prstGeom prst="rect">
            <a:avLst/>
          </a:prstGeom>
        </p:spPr>
      </p:pic>
      <p:sp>
        <p:nvSpPr>
          <p:cNvPr id="16" name="Flèche : droite 15">
            <a:extLst>
              <a:ext uri="{FF2B5EF4-FFF2-40B4-BE49-F238E27FC236}">
                <a16:creationId xmlns:a16="http://schemas.microsoft.com/office/drawing/2014/main" id="{4C48F745-11D4-A9D7-D4F0-2E1083D1C97F}"/>
              </a:ext>
            </a:extLst>
          </p:cNvPr>
          <p:cNvSpPr/>
          <p:nvPr/>
        </p:nvSpPr>
        <p:spPr>
          <a:xfrm rot="13978520">
            <a:off x="-8362734" y="3202448"/>
            <a:ext cx="685800" cy="114300"/>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829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23</a:t>
              </a:r>
            </a:p>
          </p:txBody>
        </p:sp>
      </p:grpSp>
      <p:pic>
        <p:nvPicPr>
          <p:cNvPr id="2" name="Picture 6" descr="Aws Ec2 Symbol - AWS EC2 Cloud Logo - CleanPNG / KissPNG">
            <a:extLst>
              <a:ext uri="{FF2B5EF4-FFF2-40B4-BE49-F238E27FC236}">
                <a16:creationId xmlns:a16="http://schemas.microsoft.com/office/drawing/2014/main" id="{E0E0662F-E666-A54E-B466-18C499107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7958212-3E16-390F-51F8-9305C22FE676}"/>
              </a:ext>
            </a:extLst>
          </p:cNvPr>
          <p:cNvSpPr>
            <a:spLocks noChangeArrowheads="1"/>
          </p:cNvSpPr>
          <p:nvPr/>
        </p:nvSpPr>
        <p:spPr bwMode="auto">
          <a:xfrm>
            <a:off x="1413769" y="159964"/>
            <a:ext cx="741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2400" b="1" dirty="0">
                <a:latin typeface="Roboto" panose="02000000000000000000" pitchFamily="2" charset="0"/>
                <a:ea typeface="Roboto" panose="02000000000000000000" pitchFamily="2" charset="0"/>
                <a:cs typeface="Roboto" panose="02000000000000000000" pitchFamily="2" charset="0"/>
              </a:rPr>
              <a:t>Comment déployer une application sur Amazon </a:t>
            </a:r>
            <a:r>
              <a:rPr lang="fr-FR" altLang="fr-FR" sz="2400" b="1" dirty="0">
                <a:solidFill>
                  <a:srgbClr val="F68D10"/>
                </a:solidFill>
                <a:latin typeface="Roboto" panose="02000000000000000000" pitchFamily="2" charset="0"/>
                <a:ea typeface="Roboto" panose="02000000000000000000" pitchFamily="2" charset="0"/>
                <a:cs typeface="Roboto" panose="02000000000000000000" pitchFamily="2" charset="0"/>
              </a:rPr>
              <a:t>EC2</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9" name="Rectangle 8">
            <a:extLst>
              <a:ext uri="{FF2B5EF4-FFF2-40B4-BE49-F238E27FC236}">
                <a16:creationId xmlns:a16="http://schemas.microsoft.com/office/drawing/2014/main" id="{3BB4EBD2-3593-E370-D97F-BD6E731FFF92}"/>
              </a:ext>
            </a:extLst>
          </p:cNvPr>
          <p:cNvSpPr/>
          <p:nvPr/>
        </p:nvSpPr>
        <p:spPr>
          <a:xfrm>
            <a:off x="2524125" y="1057277"/>
            <a:ext cx="47625" cy="77152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pic>
        <p:nvPicPr>
          <p:cNvPr id="18" name="Picture 6" descr="GitHub Logo and symbol, meaning, history, sign.">
            <a:extLst>
              <a:ext uri="{FF2B5EF4-FFF2-40B4-BE49-F238E27FC236}">
                <a16:creationId xmlns:a16="http://schemas.microsoft.com/office/drawing/2014/main" id="{74873172-B5C1-87DA-BAF8-02954B613F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3775" y="2852922"/>
            <a:ext cx="2338500" cy="13154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Amazon EC2 : Server Virtuel Flexible et Puissant">
            <a:extLst>
              <a:ext uri="{FF2B5EF4-FFF2-40B4-BE49-F238E27FC236}">
                <a16:creationId xmlns:a16="http://schemas.microsoft.com/office/drawing/2014/main" id="{53DB81A2-0B65-0D0A-054E-D24219CFEB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633" y="2852922"/>
            <a:ext cx="3230222" cy="165735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446AC5F-8808-2E59-EB6F-E718F9F5DFD6}"/>
              </a:ext>
            </a:extLst>
          </p:cNvPr>
          <p:cNvSpPr txBox="1"/>
          <p:nvPr/>
        </p:nvSpPr>
        <p:spPr>
          <a:xfrm>
            <a:off x="269208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dirty="0">
                <a:latin typeface="Roboto" panose="02000000000000000000" pitchFamily="2" charset="0"/>
                <a:ea typeface="Roboto" panose="02000000000000000000" pitchFamily="2" charset="0"/>
                <a:cs typeface="Roboto" panose="02000000000000000000" pitchFamily="2" charset="0"/>
              </a:rPr>
              <a:t>Création d'une </a:t>
            </a:r>
            <a:r>
              <a:rPr lang="fr-FR" b="1" dirty="0">
                <a:latin typeface="Roboto" panose="02000000000000000000" pitchFamily="2" charset="0"/>
                <a:ea typeface="Roboto" panose="02000000000000000000" pitchFamily="2" charset="0"/>
                <a:cs typeface="Roboto" panose="02000000000000000000" pitchFamily="2" charset="0"/>
              </a:rPr>
              <a:t>instance</a:t>
            </a:r>
            <a:r>
              <a:rPr lang="fr-FR" dirty="0">
                <a:latin typeface="Roboto" panose="02000000000000000000" pitchFamily="2" charset="0"/>
                <a:ea typeface="Roboto" panose="02000000000000000000" pitchFamily="2" charset="0"/>
                <a:cs typeface="Roboto" panose="02000000000000000000" pitchFamily="2" charset="0"/>
              </a:rPr>
              <a:t> EC2 sous Linux (Ubuntu/Debian)</a:t>
            </a:r>
          </a:p>
        </p:txBody>
      </p:sp>
      <p:pic>
        <p:nvPicPr>
          <p:cNvPr id="12" name="Image 11">
            <a:extLst>
              <a:ext uri="{FF2B5EF4-FFF2-40B4-BE49-F238E27FC236}">
                <a16:creationId xmlns:a16="http://schemas.microsoft.com/office/drawing/2014/main" id="{A706FC87-F9F5-77F4-1E71-E86E761F4B0D}"/>
              </a:ext>
            </a:extLst>
          </p:cNvPr>
          <p:cNvPicPr>
            <a:picLocks noChangeAspect="1"/>
          </p:cNvPicPr>
          <p:nvPr/>
        </p:nvPicPr>
        <p:blipFill>
          <a:blip r:embed="rId7"/>
          <a:stretch>
            <a:fillRect/>
          </a:stretch>
        </p:blipFill>
        <p:spPr>
          <a:xfrm>
            <a:off x="3475737" y="1768773"/>
            <a:ext cx="6192138" cy="5019213"/>
          </a:xfrm>
          <a:prstGeom prst="rect">
            <a:avLst/>
          </a:prstGeom>
        </p:spPr>
      </p:pic>
      <p:sp>
        <p:nvSpPr>
          <p:cNvPr id="15" name="Flèche : droite 14">
            <a:extLst>
              <a:ext uri="{FF2B5EF4-FFF2-40B4-BE49-F238E27FC236}">
                <a16:creationId xmlns:a16="http://schemas.microsoft.com/office/drawing/2014/main" id="{2A160D8C-9817-71A8-1B22-E5FF60D8448D}"/>
              </a:ext>
            </a:extLst>
          </p:cNvPr>
          <p:cNvSpPr/>
          <p:nvPr/>
        </p:nvSpPr>
        <p:spPr>
          <a:xfrm rot="19270763">
            <a:off x="3069692" y="2962796"/>
            <a:ext cx="685800" cy="114300"/>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914C55CD-0C7C-04FE-78D7-1A006E596B5E}"/>
              </a:ext>
            </a:extLst>
          </p:cNvPr>
          <p:cNvSpPr/>
          <p:nvPr/>
        </p:nvSpPr>
        <p:spPr>
          <a:xfrm rot="14557851">
            <a:off x="4987211" y="5039245"/>
            <a:ext cx="685800" cy="114300"/>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71706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24</a:t>
              </a:r>
            </a:p>
          </p:txBody>
        </p:sp>
      </p:grpSp>
      <p:pic>
        <p:nvPicPr>
          <p:cNvPr id="2" name="Picture 6" descr="Aws Ec2 Symbol - AWS EC2 Cloud Logo - CleanPNG / KissPNG">
            <a:extLst>
              <a:ext uri="{FF2B5EF4-FFF2-40B4-BE49-F238E27FC236}">
                <a16:creationId xmlns:a16="http://schemas.microsoft.com/office/drawing/2014/main" id="{E0E0662F-E666-A54E-B466-18C499107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7958212-3E16-390F-51F8-9305C22FE676}"/>
              </a:ext>
            </a:extLst>
          </p:cNvPr>
          <p:cNvSpPr>
            <a:spLocks noChangeArrowheads="1"/>
          </p:cNvSpPr>
          <p:nvPr/>
        </p:nvSpPr>
        <p:spPr bwMode="auto">
          <a:xfrm>
            <a:off x="1413769" y="159964"/>
            <a:ext cx="741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2400" b="1" dirty="0">
                <a:latin typeface="Roboto" panose="02000000000000000000" pitchFamily="2" charset="0"/>
                <a:ea typeface="Roboto" panose="02000000000000000000" pitchFamily="2" charset="0"/>
                <a:cs typeface="Roboto" panose="02000000000000000000" pitchFamily="2" charset="0"/>
              </a:rPr>
              <a:t>Comment déployer une application sur Amazon </a:t>
            </a:r>
            <a:r>
              <a:rPr lang="fr-FR" altLang="fr-FR" sz="2400" b="1" dirty="0">
                <a:solidFill>
                  <a:srgbClr val="F68D10"/>
                </a:solidFill>
                <a:latin typeface="Roboto" panose="02000000000000000000" pitchFamily="2" charset="0"/>
                <a:ea typeface="Roboto" panose="02000000000000000000" pitchFamily="2" charset="0"/>
                <a:cs typeface="Roboto" panose="02000000000000000000" pitchFamily="2" charset="0"/>
              </a:rPr>
              <a:t>EC2</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9" name="Rectangle 8">
            <a:extLst>
              <a:ext uri="{FF2B5EF4-FFF2-40B4-BE49-F238E27FC236}">
                <a16:creationId xmlns:a16="http://schemas.microsoft.com/office/drawing/2014/main" id="{3BB4EBD2-3593-E370-D97F-BD6E731FFF92}"/>
              </a:ext>
            </a:extLst>
          </p:cNvPr>
          <p:cNvSpPr/>
          <p:nvPr/>
        </p:nvSpPr>
        <p:spPr>
          <a:xfrm>
            <a:off x="2524125" y="1057277"/>
            <a:ext cx="47625" cy="77152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pic>
        <p:nvPicPr>
          <p:cNvPr id="18" name="Picture 6" descr="GitHub Logo and symbol, meaning, history, sign.">
            <a:extLst>
              <a:ext uri="{FF2B5EF4-FFF2-40B4-BE49-F238E27FC236}">
                <a16:creationId xmlns:a16="http://schemas.microsoft.com/office/drawing/2014/main" id="{74873172-B5C1-87DA-BAF8-02954B613F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3775" y="2852922"/>
            <a:ext cx="2338500" cy="13154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Amazon EC2 : Server Virtuel Flexible et Puissant">
            <a:extLst>
              <a:ext uri="{FF2B5EF4-FFF2-40B4-BE49-F238E27FC236}">
                <a16:creationId xmlns:a16="http://schemas.microsoft.com/office/drawing/2014/main" id="{53DB81A2-0B65-0D0A-054E-D24219CFEB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633" y="2852922"/>
            <a:ext cx="3230222" cy="165735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C446AC5F-8808-2E59-EB6F-E718F9F5DFD6}"/>
              </a:ext>
            </a:extLst>
          </p:cNvPr>
          <p:cNvSpPr txBox="1"/>
          <p:nvPr/>
        </p:nvSpPr>
        <p:spPr>
          <a:xfrm>
            <a:off x="2692080" y="1133477"/>
            <a:ext cx="7296151" cy="461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dirty="0">
                <a:latin typeface="Roboto" panose="02000000000000000000" pitchFamily="2" charset="0"/>
                <a:ea typeface="Roboto" panose="02000000000000000000" pitchFamily="2" charset="0"/>
                <a:cs typeface="Roboto" panose="02000000000000000000" pitchFamily="2" charset="0"/>
              </a:rPr>
              <a:t>Création d'une </a:t>
            </a:r>
            <a:r>
              <a:rPr lang="fr-FR" b="1" dirty="0">
                <a:latin typeface="Roboto" panose="02000000000000000000" pitchFamily="2" charset="0"/>
                <a:ea typeface="Roboto" panose="02000000000000000000" pitchFamily="2" charset="0"/>
                <a:cs typeface="Roboto" panose="02000000000000000000" pitchFamily="2" charset="0"/>
              </a:rPr>
              <a:t>instance</a:t>
            </a:r>
            <a:r>
              <a:rPr lang="fr-FR" dirty="0">
                <a:latin typeface="Roboto" panose="02000000000000000000" pitchFamily="2" charset="0"/>
                <a:ea typeface="Roboto" panose="02000000000000000000" pitchFamily="2" charset="0"/>
                <a:cs typeface="Roboto" panose="02000000000000000000" pitchFamily="2" charset="0"/>
              </a:rPr>
              <a:t> EC2 sous Linux (Ubuntu/Debian)</a:t>
            </a:r>
          </a:p>
        </p:txBody>
      </p:sp>
      <p:pic>
        <p:nvPicPr>
          <p:cNvPr id="20" name="Image 19">
            <a:extLst>
              <a:ext uri="{FF2B5EF4-FFF2-40B4-BE49-F238E27FC236}">
                <a16:creationId xmlns:a16="http://schemas.microsoft.com/office/drawing/2014/main" id="{3F7DE20F-0CE1-083D-8B77-CB649992DCC0}"/>
              </a:ext>
            </a:extLst>
          </p:cNvPr>
          <p:cNvPicPr>
            <a:picLocks noChangeAspect="1"/>
          </p:cNvPicPr>
          <p:nvPr/>
        </p:nvPicPr>
        <p:blipFill>
          <a:blip r:embed="rId7"/>
          <a:stretch>
            <a:fillRect/>
          </a:stretch>
        </p:blipFill>
        <p:spPr>
          <a:xfrm>
            <a:off x="3036147" y="1595402"/>
            <a:ext cx="5295407" cy="5262597"/>
          </a:xfrm>
          <a:prstGeom prst="rect">
            <a:avLst/>
          </a:prstGeom>
        </p:spPr>
      </p:pic>
      <p:sp>
        <p:nvSpPr>
          <p:cNvPr id="16" name="Flèche : droite 15">
            <a:extLst>
              <a:ext uri="{FF2B5EF4-FFF2-40B4-BE49-F238E27FC236}">
                <a16:creationId xmlns:a16="http://schemas.microsoft.com/office/drawing/2014/main" id="{3BAE9743-B7C6-B7CB-7B79-20549514ADD4}"/>
              </a:ext>
            </a:extLst>
          </p:cNvPr>
          <p:cNvSpPr/>
          <p:nvPr/>
        </p:nvSpPr>
        <p:spPr>
          <a:xfrm rot="12787909">
            <a:off x="6751470" y="2433821"/>
            <a:ext cx="685800" cy="114300"/>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1D9C227E-6D2A-B4FC-8012-D2533DB033FD}"/>
              </a:ext>
            </a:extLst>
          </p:cNvPr>
          <p:cNvSpPr/>
          <p:nvPr/>
        </p:nvSpPr>
        <p:spPr>
          <a:xfrm rot="12787909">
            <a:off x="7030001" y="3750920"/>
            <a:ext cx="685800" cy="114300"/>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3" name="Flèche : droite 22">
            <a:extLst>
              <a:ext uri="{FF2B5EF4-FFF2-40B4-BE49-F238E27FC236}">
                <a16:creationId xmlns:a16="http://schemas.microsoft.com/office/drawing/2014/main" id="{5C4D0776-01C4-A736-A784-F6C8711725B2}"/>
              </a:ext>
            </a:extLst>
          </p:cNvPr>
          <p:cNvSpPr/>
          <p:nvPr/>
        </p:nvSpPr>
        <p:spPr>
          <a:xfrm rot="19519804">
            <a:off x="2516513" y="3665031"/>
            <a:ext cx="685800" cy="114300"/>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4" name="Flèche : droite 23">
            <a:extLst>
              <a:ext uri="{FF2B5EF4-FFF2-40B4-BE49-F238E27FC236}">
                <a16:creationId xmlns:a16="http://schemas.microsoft.com/office/drawing/2014/main" id="{E3F72C22-F711-46DA-7ACE-F94E8AB6640A}"/>
              </a:ext>
            </a:extLst>
          </p:cNvPr>
          <p:cNvSpPr/>
          <p:nvPr/>
        </p:nvSpPr>
        <p:spPr>
          <a:xfrm>
            <a:off x="2358117" y="5653752"/>
            <a:ext cx="685800" cy="114300"/>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5" name="Flèche : droite 24">
            <a:extLst>
              <a:ext uri="{FF2B5EF4-FFF2-40B4-BE49-F238E27FC236}">
                <a16:creationId xmlns:a16="http://schemas.microsoft.com/office/drawing/2014/main" id="{170C909E-B0A0-DCC1-9277-09349364551E}"/>
              </a:ext>
            </a:extLst>
          </p:cNvPr>
          <p:cNvSpPr/>
          <p:nvPr/>
        </p:nvSpPr>
        <p:spPr>
          <a:xfrm>
            <a:off x="2349180" y="5926556"/>
            <a:ext cx="685800" cy="114300"/>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Flèche : droite 25">
            <a:extLst>
              <a:ext uri="{FF2B5EF4-FFF2-40B4-BE49-F238E27FC236}">
                <a16:creationId xmlns:a16="http://schemas.microsoft.com/office/drawing/2014/main" id="{56FBD38B-E1AC-6F44-64C7-3FB41E75493D}"/>
              </a:ext>
            </a:extLst>
          </p:cNvPr>
          <p:cNvSpPr/>
          <p:nvPr/>
        </p:nvSpPr>
        <p:spPr>
          <a:xfrm>
            <a:off x="2349180" y="6142210"/>
            <a:ext cx="685800" cy="114300"/>
          </a:xfrm>
          <a:prstGeom prst="rightArrow">
            <a:avLst/>
          </a:prstGeom>
          <a:solidFill>
            <a:srgbClr val="FF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174502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animBg="1"/>
      <p:bldP spid="23" grpId="0" animBg="1"/>
      <p:bldP spid="24" grpId="0" animBg="1"/>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AACD4B-F387-D24A-DB4A-C29B0A9558E5}"/>
              </a:ext>
            </a:extLst>
          </p:cNvPr>
          <p:cNvSpPr/>
          <p:nvPr/>
        </p:nvSpPr>
        <p:spPr>
          <a:xfrm>
            <a:off x="7477125" y="6491550"/>
            <a:ext cx="4343399"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EC2</a:t>
            </a:r>
          </a:p>
        </p:txBody>
      </p:sp>
      <p:grpSp>
        <p:nvGrpSpPr>
          <p:cNvPr id="4" name="Groupe 3">
            <a:extLst>
              <a:ext uri="{FF2B5EF4-FFF2-40B4-BE49-F238E27FC236}">
                <a16:creationId xmlns:a16="http://schemas.microsoft.com/office/drawing/2014/main" id="{E9300EF2-A2FA-E57A-8399-68112A2DF4DE}"/>
              </a:ext>
            </a:extLst>
          </p:cNvPr>
          <p:cNvGrpSpPr/>
          <p:nvPr/>
        </p:nvGrpSpPr>
        <p:grpSpPr>
          <a:xfrm>
            <a:off x="11621670" y="86801"/>
            <a:ext cx="477131" cy="371157"/>
            <a:chOff x="11621670" y="86801"/>
            <a:chExt cx="477131" cy="371157"/>
          </a:xfrm>
        </p:grpSpPr>
        <p:sp>
          <p:nvSpPr>
            <p:cNvPr id="7" name="Organigramme : Connecteur 6">
              <a:extLst>
                <a:ext uri="{FF2B5EF4-FFF2-40B4-BE49-F238E27FC236}">
                  <a16:creationId xmlns:a16="http://schemas.microsoft.com/office/drawing/2014/main" id="{849ADAC5-3DC8-B134-FAB0-E5A2750C5161}"/>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905DF1E0-969D-7FDB-44F3-62FE8A93EE4E}"/>
                </a:ext>
              </a:extLst>
            </p:cNvPr>
            <p:cNvSpPr txBox="1"/>
            <p:nvPr/>
          </p:nvSpPr>
          <p:spPr>
            <a:xfrm>
              <a:off x="11621670" y="133879"/>
              <a:ext cx="477131" cy="276999"/>
            </a:xfrm>
            <a:prstGeom prst="rect">
              <a:avLst/>
            </a:prstGeom>
            <a:noFill/>
          </p:spPr>
          <p:txBody>
            <a:bodyPr wrap="square" rtlCol="0">
              <a:spAutoFit/>
            </a:bodyPr>
            <a:lstStyle/>
            <a:p>
              <a:pPr algn="ctr"/>
              <a:r>
                <a:rPr lang="fr-FR" sz="1200" dirty="0">
                  <a:solidFill>
                    <a:schemeClr val="bg1"/>
                  </a:solidFill>
                  <a:latin typeface="Roboto" panose="02000000000000000000" pitchFamily="2" charset="0"/>
                  <a:ea typeface="Roboto" panose="02000000000000000000" pitchFamily="2" charset="0"/>
                </a:rPr>
                <a:t>25</a:t>
              </a:r>
            </a:p>
          </p:txBody>
        </p:sp>
      </p:grpSp>
      <p:pic>
        <p:nvPicPr>
          <p:cNvPr id="2" name="Picture 6" descr="Aws Ec2 Symbol - AWS EC2 Cloud Logo - CleanPNG / KissPNG">
            <a:extLst>
              <a:ext uri="{FF2B5EF4-FFF2-40B4-BE49-F238E27FC236}">
                <a16:creationId xmlns:a16="http://schemas.microsoft.com/office/drawing/2014/main" id="{E0E0662F-E666-A54E-B466-18C499107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344" b="98750" l="10000" r="90000">
                        <a14:foregroundMark x1="50222" y1="94531" x2="50222" y2="94531"/>
                        <a14:foregroundMark x1="50000" y1="98906" x2="50000" y2="98906"/>
                        <a14:foregroundMark x1="49111" y1="6719" x2="49111" y2="6719"/>
                        <a14:foregroundMark x1="50111" y1="2344" x2="50111" y2="2344"/>
                      </a14:backgroundRemoval>
                    </a14:imgEffect>
                  </a14:imgLayer>
                </a14:imgProps>
              </a:ext>
              <a:ext uri="{28A0092B-C50C-407E-A947-70E740481C1C}">
                <a14:useLocalDpi xmlns:a14="http://schemas.microsoft.com/office/drawing/2010/main" val="0"/>
              </a:ext>
            </a:extLst>
          </a:blip>
          <a:srcRect/>
          <a:stretch>
            <a:fillRect/>
          </a:stretch>
        </p:blipFill>
        <p:spPr bwMode="auto">
          <a:xfrm>
            <a:off x="0" y="0"/>
            <a:ext cx="1413770" cy="10053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07958212-3E16-390F-51F8-9305C22FE676}"/>
              </a:ext>
            </a:extLst>
          </p:cNvPr>
          <p:cNvSpPr>
            <a:spLocks noChangeArrowheads="1"/>
          </p:cNvSpPr>
          <p:nvPr/>
        </p:nvSpPr>
        <p:spPr bwMode="auto">
          <a:xfrm>
            <a:off x="1413769" y="159964"/>
            <a:ext cx="74159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fr-FR" altLang="fr-FR" sz="2400" b="1" dirty="0">
                <a:latin typeface="Roboto" panose="02000000000000000000" pitchFamily="2" charset="0"/>
                <a:ea typeface="Roboto" panose="02000000000000000000" pitchFamily="2" charset="0"/>
                <a:cs typeface="Roboto" panose="02000000000000000000" pitchFamily="2" charset="0"/>
              </a:rPr>
              <a:t>Comment déployer une application sur Amazon </a:t>
            </a:r>
            <a:r>
              <a:rPr lang="fr-FR" altLang="fr-FR" sz="2400" b="1" dirty="0">
                <a:solidFill>
                  <a:srgbClr val="F68D10"/>
                </a:solidFill>
                <a:latin typeface="Roboto" panose="02000000000000000000" pitchFamily="2" charset="0"/>
                <a:ea typeface="Roboto" panose="02000000000000000000" pitchFamily="2" charset="0"/>
                <a:cs typeface="Roboto" panose="02000000000000000000" pitchFamily="2" charset="0"/>
              </a:rPr>
              <a:t>EC2</a:t>
            </a:r>
            <a:r>
              <a:rPr kumimoji="0" lang="fr-FR" altLang="fr-FR" sz="2400" b="1"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rPr>
              <a:t> </a:t>
            </a:r>
            <a:endParaRPr kumimoji="0" lang="fr-FR" altLang="fr-FR" sz="2400" b="0" i="0" u="none" strike="noStrike" cap="none" normalizeH="0" baseline="0" dirty="0">
              <a:ln>
                <a:noFill/>
              </a:ln>
              <a:effectLst/>
              <a:latin typeface="Roboto" panose="02000000000000000000" pitchFamily="2" charset="0"/>
              <a:ea typeface="Roboto" panose="02000000000000000000" pitchFamily="2" charset="0"/>
              <a:cs typeface="Roboto" panose="02000000000000000000" pitchFamily="2" charset="0"/>
            </a:endParaRPr>
          </a:p>
        </p:txBody>
      </p:sp>
      <p:sp>
        <p:nvSpPr>
          <p:cNvPr id="9" name="Rectangle 8">
            <a:extLst>
              <a:ext uri="{FF2B5EF4-FFF2-40B4-BE49-F238E27FC236}">
                <a16:creationId xmlns:a16="http://schemas.microsoft.com/office/drawing/2014/main" id="{3BB4EBD2-3593-E370-D97F-BD6E731FFF92}"/>
              </a:ext>
            </a:extLst>
          </p:cNvPr>
          <p:cNvSpPr/>
          <p:nvPr/>
        </p:nvSpPr>
        <p:spPr>
          <a:xfrm>
            <a:off x="3800475" y="3043238"/>
            <a:ext cx="47625" cy="77152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pic>
        <p:nvPicPr>
          <p:cNvPr id="18" name="Picture 6" descr="GitHub Logo and symbol, meaning, history, sign.">
            <a:extLst>
              <a:ext uri="{FF2B5EF4-FFF2-40B4-BE49-F238E27FC236}">
                <a16:creationId xmlns:a16="http://schemas.microsoft.com/office/drawing/2014/main" id="{74873172-B5C1-87DA-BAF8-02954B613F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3775" y="2852922"/>
            <a:ext cx="2338500" cy="13154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Amazon EC2 : Server Virtuel Flexible et Puissant">
            <a:extLst>
              <a:ext uri="{FF2B5EF4-FFF2-40B4-BE49-F238E27FC236}">
                <a16:creationId xmlns:a16="http://schemas.microsoft.com/office/drawing/2014/main" id="{53DB81A2-0B65-0D0A-054E-D24219CFEB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633" y="2852922"/>
            <a:ext cx="3230222" cy="165735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AF42FBE-BECF-33C4-B80D-C89FF7F29671}"/>
              </a:ext>
            </a:extLst>
          </p:cNvPr>
          <p:cNvSpPr txBox="1"/>
          <p:nvPr/>
        </p:nvSpPr>
        <p:spPr>
          <a:xfrm>
            <a:off x="4264850" y="2431291"/>
            <a:ext cx="3662300" cy="199541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Configuration de l'instance : installation de </a:t>
            </a:r>
            <a:r>
              <a:rPr lang="fr-FR" sz="1400" b="1" dirty="0">
                <a:latin typeface="Roboto" panose="02000000000000000000" pitchFamily="2" charset="0"/>
                <a:ea typeface="Roboto" panose="02000000000000000000" pitchFamily="2" charset="0"/>
                <a:cs typeface="Roboto" panose="02000000000000000000" pitchFamily="2" charset="0"/>
              </a:rPr>
              <a:t>Python</a:t>
            </a:r>
            <a:r>
              <a:rPr lang="fr-FR" sz="1400" dirty="0">
                <a:latin typeface="Roboto" panose="02000000000000000000" pitchFamily="2" charset="0"/>
                <a:ea typeface="Roboto" panose="02000000000000000000" pitchFamily="2" charset="0"/>
                <a:cs typeface="Roboto" panose="02000000000000000000" pitchFamily="2" charset="0"/>
              </a:rPr>
              <a:t>, </a:t>
            </a:r>
            <a:r>
              <a:rPr lang="fr-FR" sz="1400" b="1" dirty="0" err="1">
                <a:latin typeface="Roboto" panose="02000000000000000000" pitchFamily="2" charset="0"/>
                <a:ea typeface="Roboto" panose="02000000000000000000" pitchFamily="2" charset="0"/>
                <a:cs typeface="Roboto" panose="02000000000000000000" pitchFamily="2" charset="0"/>
              </a:rPr>
              <a:t>pip</a:t>
            </a:r>
            <a:r>
              <a:rPr lang="fr-FR" sz="1400" dirty="0">
                <a:latin typeface="Roboto" panose="02000000000000000000" pitchFamily="2" charset="0"/>
                <a:ea typeface="Roboto" panose="02000000000000000000" pitchFamily="2" charset="0"/>
                <a:cs typeface="Roboto" panose="02000000000000000000" pitchFamily="2" charset="0"/>
              </a:rPr>
              <a:t>, et </a:t>
            </a:r>
            <a:r>
              <a:rPr lang="fr-FR" sz="1400" b="1" dirty="0" err="1">
                <a:latin typeface="Roboto" panose="02000000000000000000" pitchFamily="2" charset="0"/>
                <a:ea typeface="Roboto" panose="02000000000000000000" pitchFamily="2" charset="0"/>
                <a:cs typeface="Roboto" panose="02000000000000000000" pitchFamily="2" charset="0"/>
              </a:rPr>
              <a:t>Streamlit</a:t>
            </a:r>
            <a:endParaRPr lang="fr-FR" sz="1400" b="1" dirty="0">
              <a:latin typeface="Roboto" panose="02000000000000000000" pitchFamily="2" charset="0"/>
              <a:ea typeface="Roboto" panose="02000000000000000000" pitchFamily="2" charset="0"/>
              <a:cs typeface="Roboto" panose="02000000000000000000" pitchFamily="2" charset="0"/>
            </a:endParaRPr>
          </a:p>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Clonage du dépôt GitHub sur l'instance </a:t>
            </a:r>
            <a:r>
              <a:rPr lang="fr-FR" sz="1400" b="1" dirty="0">
                <a:latin typeface="Roboto" panose="02000000000000000000" pitchFamily="2" charset="0"/>
                <a:ea typeface="Roboto" panose="02000000000000000000" pitchFamily="2" charset="0"/>
                <a:cs typeface="Roboto" panose="02000000000000000000" pitchFamily="2" charset="0"/>
              </a:rPr>
              <a:t>EC2</a:t>
            </a:r>
          </a:p>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Installation des </a:t>
            </a:r>
            <a:r>
              <a:rPr lang="fr-FR" sz="1400" b="1" dirty="0">
                <a:latin typeface="Roboto" panose="02000000000000000000" pitchFamily="2" charset="0"/>
                <a:ea typeface="Roboto" panose="02000000000000000000" pitchFamily="2" charset="0"/>
                <a:cs typeface="Roboto" panose="02000000000000000000" pitchFamily="2" charset="0"/>
              </a:rPr>
              <a:t>dépendances</a:t>
            </a:r>
          </a:p>
          <a:p>
            <a:pPr marL="285750" indent="-285750" algn="just">
              <a:lnSpc>
                <a:spcPct val="150000"/>
              </a:lnSpc>
              <a:buFont typeface="Arial" panose="020B0604020202020204" pitchFamily="34" charset="0"/>
              <a:buChar char="•"/>
            </a:pPr>
            <a:r>
              <a:rPr lang="fr-FR" sz="1400" dirty="0">
                <a:latin typeface="Roboto" panose="02000000000000000000" pitchFamily="2" charset="0"/>
                <a:ea typeface="Roboto" panose="02000000000000000000" pitchFamily="2" charset="0"/>
                <a:cs typeface="Roboto" panose="02000000000000000000" pitchFamily="2" charset="0"/>
              </a:rPr>
              <a:t>Lancement de l’application</a:t>
            </a:r>
          </a:p>
        </p:txBody>
      </p:sp>
    </p:spTree>
    <p:extLst>
      <p:ext uri="{BB962C8B-B14F-4D97-AF65-F5344CB8AC3E}">
        <p14:creationId xmlns:p14="http://schemas.microsoft.com/office/powerpoint/2010/main" val="429699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03FE8F-D2FF-B810-D2BB-A20E8CCEA063}"/>
              </a:ext>
            </a:extLst>
          </p:cNvPr>
          <p:cNvSpPr/>
          <p:nvPr/>
        </p:nvSpPr>
        <p:spPr>
          <a:xfrm>
            <a:off x="-9237" y="0"/>
            <a:ext cx="1117601" cy="296333"/>
          </a:xfrm>
          <a:prstGeom prst="rect">
            <a:avLst/>
          </a:prstGeom>
          <a:solidFill>
            <a:srgbClr val="1CB1E7">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3178462C-3FEC-52C1-03F0-71169ED42BC4}"/>
              </a:ext>
            </a:extLst>
          </p:cNvPr>
          <p:cNvSpPr/>
          <p:nvPr/>
        </p:nvSpPr>
        <p:spPr>
          <a:xfrm>
            <a:off x="0" y="6575159"/>
            <a:ext cx="1354667" cy="296333"/>
          </a:xfrm>
          <a:prstGeom prst="rect">
            <a:avLst/>
          </a:prstGeom>
          <a:solidFill>
            <a:srgbClr val="DB832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2F0F32DF-EE31-19F8-FB05-1CBBB763175F}"/>
              </a:ext>
            </a:extLst>
          </p:cNvPr>
          <p:cNvSpPr/>
          <p:nvPr/>
        </p:nvSpPr>
        <p:spPr>
          <a:xfrm>
            <a:off x="8940800" y="6502399"/>
            <a:ext cx="3251200"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8A5E3BDD-F99C-A9A2-6593-053D62EA16C1}"/>
              </a:ext>
            </a:extLst>
          </p:cNvPr>
          <p:cNvSpPr/>
          <p:nvPr/>
        </p:nvSpPr>
        <p:spPr>
          <a:xfrm>
            <a:off x="11166764" y="-1"/>
            <a:ext cx="1025236" cy="296333"/>
          </a:xfrm>
          <a:prstGeom prst="rect">
            <a:avLst/>
          </a:prstGeom>
          <a:solidFill>
            <a:srgbClr val="D29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B7A5FD35-8019-8D7D-572E-6AA348EC29BB}"/>
              </a:ext>
            </a:extLst>
          </p:cNvPr>
          <p:cNvSpPr txBox="1"/>
          <p:nvPr/>
        </p:nvSpPr>
        <p:spPr>
          <a:xfrm>
            <a:off x="5152371" y="2767280"/>
            <a:ext cx="5884753" cy="1323439"/>
          </a:xfrm>
          <a:prstGeom prst="rect">
            <a:avLst/>
          </a:prstGeom>
          <a:noFill/>
        </p:spPr>
        <p:txBody>
          <a:bodyPr wrap="square" rtlCol="0">
            <a:spAutoFit/>
          </a:bodyPr>
          <a:lstStyle/>
          <a:p>
            <a:r>
              <a:rPr lang="fr-FR" sz="8000" dirty="0">
                <a:solidFill>
                  <a:srgbClr val="3F4A57"/>
                </a:solidFill>
                <a:latin typeface="Roboto Black" panose="02000000000000000000" pitchFamily="2" charset="0"/>
                <a:ea typeface="Roboto Black" panose="02000000000000000000" pitchFamily="2" charset="0"/>
              </a:rPr>
              <a:t>MERCI !</a:t>
            </a:r>
          </a:p>
        </p:txBody>
      </p:sp>
      <p:sp>
        <p:nvSpPr>
          <p:cNvPr id="2" name="AutoShape 2" descr="Émoticône images libres de droit, photos de Émoticône | Depositphotos">
            <a:extLst>
              <a:ext uri="{FF2B5EF4-FFF2-40B4-BE49-F238E27FC236}">
                <a16:creationId xmlns:a16="http://schemas.microsoft.com/office/drawing/2014/main" id="{D1917B4A-CC43-5760-6220-377873376D94}"/>
              </a:ext>
            </a:extLst>
          </p:cNvPr>
          <p:cNvSpPr>
            <a:spLocks noChangeAspect="1" noChangeArrowheads="1"/>
          </p:cNvSpPr>
          <p:nvPr/>
        </p:nvSpPr>
        <p:spPr bwMode="auto">
          <a:xfrm>
            <a:off x="4463716" y="1796715"/>
            <a:ext cx="3264568" cy="32645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2" name="Image 11">
            <a:extLst>
              <a:ext uri="{FF2B5EF4-FFF2-40B4-BE49-F238E27FC236}">
                <a16:creationId xmlns:a16="http://schemas.microsoft.com/office/drawing/2014/main" id="{9E2A861E-D952-F456-29EA-F8A3C940F8F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25313" y="1796715"/>
            <a:ext cx="3264569" cy="3264569"/>
          </a:xfrm>
          <a:prstGeom prst="rect">
            <a:avLst/>
          </a:prstGeom>
        </p:spPr>
      </p:pic>
    </p:spTree>
    <p:extLst>
      <p:ext uri="{BB962C8B-B14F-4D97-AF65-F5344CB8AC3E}">
        <p14:creationId xmlns:p14="http://schemas.microsoft.com/office/powerpoint/2010/main" val="2846734921"/>
      </p:ext>
    </p:extLst>
  </p:cSld>
  <p:clrMapOvr>
    <a:masterClrMapping/>
  </p:clrMapOvr>
  <mc:AlternateContent xmlns:mc="http://schemas.openxmlformats.org/markup-compatibility/2006">
    <mc:Choice xmlns:p14="http://schemas.microsoft.com/office/powerpoint/2010/main" Requires="p14">
      <p:transition spd="slow" p14:dur="3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435">
                                          <p:stCondLst>
                                            <p:cond delay="0"/>
                                          </p:stCondLst>
                                        </p:cTn>
                                        <p:tgtEl>
                                          <p:spTgt spid="12"/>
                                        </p:tgtEl>
                                      </p:cBhvr>
                                    </p:animEffect>
                                    <p:anim calcmode="lin" valueType="num">
                                      <p:cBhvr>
                                        <p:cTn id="8" dur="1367"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1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1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12"/>
                                        </p:tgtEl>
                                        <p:attrNameLst>
                                          <p:attrName>ppt_y</p:attrName>
                                        </p:attrNameLst>
                                      </p:cBhvr>
                                      <p:tavLst>
                                        <p:tav tm="0" fmla="#ppt_y-sin(pi*$)/81">
                                          <p:val>
                                            <p:fltVal val="0"/>
                                          </p:val>
                                        </p:tav>
                                        <p:tav tm="100000">
                                          <p:val>
                                            <p:fltVal val="1"/>
                                          </p:val>
                                        </p:tav>
                                      </p:tavLst>
                                    </p:anim>
                                    <p:animScale>
                                      <p:cBhvr>
                                        <p:cTn id="13" dur="20">
                                          <p:stCondLst>
                                            <p:cond delay="487"/>
                                          </p:stCondLst>
                                        </p:cTn>
                                        <p:tgtEl>
                                          <p:spTgt spid="12"/>
                                        </p:tgtEl>
                                      </p:cBhvr>
                                      <p:to x="100000" y="60000"/>
                                    </p:animScale>
                                    <p:animScale>
                                      <p:cBhvr>
                                        <p:cTn id="14" dur="124" decel="50000">
                                          <p:stCondLst>
                                            <p:cond delay="507"/>
                                          </p:stCondLst>
                                        </p:cTn>
                                        <p:tgtEl>
                                          <p:spTgt spid="12"/>
                                        </p:tgtEl>
                                      </p:cBhvr>
                                      <p:to x="100000" y="100000"/>
                                    </p:animScale>
                                    <p:animScale>
                                      <p:cBhvr>
                                        <p:cTn id="15" dur="20">
                                          <p:stCondLst>
                                            <p:cond delay="984"/>
                                          </p:stCondLst>
                                        </p:cTn>
                                        <p:tgtEl>
                                          <p:spTgt spid="12"/>
                                        </p:tgtEl>
                                      </p:cBhvr>
                                      <p:to x="100000" y="80000"/>
                                    </p:animScale>
                                    <p:animScale>
                                      <p:cBhvr>
                                        <p:cTn id="16" dur="124" decel="50000">
                                          <p:stCondLst>
                                            <p:cond delay="1004"/>
                                          </p:stCondLst>
                                        </p:cTn>
                                        <p:tgtEl>
                                          <p:spTgt spid="12"/>
                                        </p:tgtEl>
                                      </p:cBhvr>
                                      <p:to x="100000" y="100000"/>
                                    </p:animScale>
                                    <p:animScale>
                                      <p:cBhvr>
                                        <p:cTn id="17" dur="20">
                                          <p:stCondLst>
                                            <p:cond delay="1231"/>
                                          </p:stCondLst>
                                        </p:cTn>
                                        <p:tgtEl>
                                          <p:spTgt spid="12"/>
                                        </p:tgtEl>
                                      </p:cBhvr>
                                      <p:to x="100000" y="90000"/>
                                    </p:animScale>
                                    <p:animScale>
                                      <p:cBhvr>
                                        <p:cTn id="18" dur="124" decel="50000">
                                          <p:stCondLst>
                                            <p:cond delay="1251"/>
                                          </p:stCondLst>
                                        </p:cTn>
                                        <p:tgtEl>
                                          <p:spTgt spid="12"/>
                                        </p:tgtEl>
                                      </p:cBhvr>
                                      <p:to x="100000" y="100000"/>
                                    </p:animScale>
                                    <p:animScale>
                                      <p:cBhvr>
                                        <p:cTn id="19" dur="20">
                                          <p:stCondLst>
                                            <p:cond delay="1356"/>
                                          </p:stCondLst>
                                        </p:cTn>
                                        <p:tgtEl>
                                          <p:spTgt spid="12"/>
                                        </p:tgtEl>
                                      </p:cBhvr>
                                      <p:to x="100000" y="95000"/>
                                    </p:animScale>
                                    <p:animScale>
                                      <p:cBhvr>
                                        <p:cTn id="20" dur="124" decel="50000">
                                          <p:stCondLst>
                                            <p:cond delay="1376"/>
                                          </p:stCondLst>
                                        </p:cTn>
                                        <p:tgtEl>
                                          <p:spTgt spid="12"/>
                                        </p:tgtEl>
                                      </p:cBhvr>
                                      <p:to x="100000" y="100000"/>
                                    </p:animScale>
                                  </p:childTnLst>
                                </p:cTn>
                              </p:par>
                            </p:childTnLst>
                          </p:cTn>
                        </p:par>
                        <p:par>
                          <p:cTn id="21" fill="hold">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250" fill="hold"/>
                                        <p:tgtEl>
                                          <p:spTgt spid="8"/>
                                        </p:tgtEl>
                                        <p:attrNameLst>
                                          <p:attrName>ppt_x</p:attrName>
                                        </p:attrNameLst>
                                      </p:cBhvr>
                                      <p:tavLst>
                                        <p:tav tm="0">
                                          <p:val>
                                            <p:strVal val="#ppt_x"/>
                                          </p:val>
                                        </p:tav>
                                        <p:tav tm="100000">
                                          <p:val>
                                            <p:strVal val="#ppt_x"/>
                                          </p:val>
                                        </p:tav>
                                      </p:tavLst>
                                    </p:anim>
                                    <p:anim calcmode="lin" valueType="num">
                                      <p:cBhvr additive="base">
                                        <p:cTn id="25"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007113E-754E-71D5-A039-DBEE45EF0A5D}"/>
              </a:ext>
            </a:extLst>
          </p:cNvPr>
          <p:cNvSpPr txBox="1"/>
          <p:nvPr/>
        </p:nvSpPr>
        <p:spPr>
          <a:xfrm>
            <a:off x="5076952" y="2151727"/>
            <a:ext cx="7029704" cy="2554545"/>
          </a:xfrm>
          <a:prstGeom prst="rect">
            <a:avLst/>
          </a:prstGeom>
          <a:noFill/>
        </p:spPr>
        <p:txBody>
          <a:bodyPr wrap="square" rtlCol="0">
            <a:spAutoFit/>
          </a:bodyPr>
          <a:lstStyle/>
          <a:p>
            <a:r>
              <a:rPr lang="fr-FR" sz="8000" dirty="0">
                <a:solidFill>
                  <a:srgbClr val="232F3E"/>
                </a:solidFill>
                <a:latin typeface="Roboto Black" panose="02000000000000000000" pitchFamily="2" charset="0"/>
                <a:ea typeface="Roboto Black" panose="02000000000000000000" pitchFamily="2" charset="0"/>
              </a:rPr>
              <a:t>Cloud 				Computing</a:t>
            </a:r>
            <a:endParaRPr lang="fr-FR" sz="5400" dirty="0">
              <a:solidFill>
                <a:srgbClr val="232F3E"/>
              </a:solidFill>
              <a:latin typeface="Roboto Black" panose="02000000000000000000" pitchFamily="2" charset="0"/>
              <a:ea typeface="Roboto Black" panose="02000000000000000000" pitchFamily="2" charset="0"/>
            </a:endParaRPr>
          </a:p>
        </p:txBody>
      </p:sp>
      <p:pic>
        <p:nvPicPr>
          <p:cNvPr id="9222" name="Picture 6" descr="Sauvergarde de Données | Back-up &amp; Restore | Nuage/Cloud |">
            <a:extLst>
              <a:ext uri="{FF2B5EF4-FFF2-40B4-BE49-F238E27FC236}">
                <a16:creationId xmlns:a16="http://schemas.microsoft.com/office/drawing/2014/main" id="{F82331A4-B465-7796-DCC6-AE55106F7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96" y="866073"/>
            <a:ext cx="5056530" cy="5056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BCB6AB-8681-A9D5-A75E-0AF5CB9C8F4C}"/>
              </a:ext>
            </a:extLst>
          </p:cNvPr>
          <p:cNvSpPr/>
          <p:nvPr/>
        </p:nvSpPr>
        <p:spPr>
          <a:xfrm>
            <a:off x="-9237" y="0"/>
            <a:ext cx="1117601" cy="296333"/>
          </a:xfrm>
          <a:prstGeom prst="rect">
            <a:avLst/>
          </a:prstGeom>
          <a:solidFill>
            <a:srgbClr val="1CB1E7">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C5AEE898-0630-8BE7-FB75-FA7F53A77245}"/>
              </a:ext>
            </a:extLst>
          </p:cNvPr>
          <p:cNvSpPr/>
          <p:nvPr/>
        </p:nvSpPr>
        <p:spPr>
          <a:xfrm>
            <a:off x="0" y="6575159"/>
            <a:ext cx="1354667" cy="296333"/>
          </a:xfrm>
          <a:prstGeom prst="rect">
            <a:avLst/>
          </a:prstGeom>
          <a:solidFill>
            <a:srgbClr val="DB832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89A95E4B-27D5-D7DF-20B8-DB8F0CF26373}"/>
              </a:ext>
            </a:extLst>
          </p:cNvPr>
          <p:cNvSpPr/>
          <p:nvPr/>
        </p:nvSpPr>
        <p:spPr>
          <a:xfrm>
            <a:off x="8940800" y="6502399"/>
            <a:ext cx="3251200"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FC75CD6A-10D1-6AEF-E6D9-D434D37F38DD}"/>
              </a:ext>
            </a:extLst>
          </p:cNvPr>
          <p:cNvSpPr/>
          <p:nvPr/>
        </p:nvSpPr>
        <p:spPr>
          <a:xfrm>
            <a:off x="11166764" y="-1"/>
            <a:ext cx="1025236" cy="296333"/>
          </a:xfrm>
          <a:prstGeom prst="rect">
            <a:avLst/>
          </a:prstGeom>
          <a:solidFill>
            <a:srgbClr val="D29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042577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E829645-E0D4-AFCC-F9EA-8DBAA153E0C0}"/>
              </a:ext>
            </a:extLst>
          </p:cNvPr>
          <p:cNvSpPr txBox="1">
            <a:spLocks noGrp="1"/>
          </p:cNvSpPr>
          <p:nvPr>
            <p:ph type="title"/>
          </p:nvPr>
        </p:nvSpPr>
        <p:spPr>
          <a:xfrm>
            <a:off x="790303" y="789700"/>
            <a:ext cx="10515600" cy="1887696"/>
          </a:xfrm>
          <a:prstGeom prst="rect">
            <a:avLst/>
          </a:prstGeom>
          <a:noFill/>
        </p:spPr>
        <p:txBody>
          <a:bodyPr wrap="square">
            <a:spAutoFit/>
          </a:bodyPr>
          <a:lstStyle/>
          <a:p>
            <a:pPr algn="just">
              <a:lnSpc>
                <a:spcPct val="150000"/>
              </a:lnSpc>
            </a:pPr>
            <a:r>
              <a:rPr lang="fr-FR" sz="2000" dirty="0">
                <a:latin typeface="Roboto" panose="02000000000000000000" pitchFamily="2" charset="0"/>
                <a:ea typeface="Roboto" panose="02000000000000000000" pitchFamily="2" charset="0"/>
                <a:cs typeface="Roboto" panose="02000000000000000000" pitchFamily="2" charset="0"/>
              </a:rPr>
              <a:t>Le </a:t>
            </a:r>
            <a:r>
              <a:rPr lang="fr-FR" sz="2000" b="1" dirty="0">
                <a:solidFill>
                  <a:srgbClr val="005892"/>
                </a:solidFill>
                <a:latin typeface="Roboto" panose="02000000000000000000" pitchFamily="2" charset="0"/>
                <a:ea typeface="Roboto" panose="02000000000000000000" pitchFamily="2" charset="0"/>
                <a:cs typeface="Roboto" panose="02000000000000000000" pitchFamily="2" charset="0"/>
              </a:rPr>
              <a:t>Cloud Computing </a:t>
            </a:r>
            <a:r>
              <a:rPr lang="fr-FR" sz="2000" dirty="0">
                <a:latin typeface="Roboto" panose="02000000000000000000" pitchFamily="2" charset="0"/>
                <a:ea typeface="Roboto" panose="02000000000000000000" pitchFamily="2" charset="0"/>
                <a:cs typeface="Roboto" panose="02000000000000000000" pitchFamily="2" charset="0"/>
              </a:rPr>
              <a:t>est la prestation de services informatiques (comme des logiciels, des bases de données, des serveurs et des réseaux) sur Internet. Cela signifie que les utilisateurs finaux peuvent accéder aux logiciels et aux applications, peu importe où ils se trouvent</a:t>
            </a:r>
          </a:p>
        </p:txBody>
      </p:sp>
      <p:sp>
        <p:nvSpPr>
          <p:cNvPr id="6" name="Rectangle 5">
            <a:extLst>
              <a:ext uri="{FF2B5EF4-FFF2-40B4-BE49-F238E27FC236}">
                <a16:creationId xmlns:a16="http://schemas.microsoft.com/office/drawing/2014/main" id="{1A96E203-3A36-481C-DD85-08084139C9B7}"/>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F492A163-7EBB-81EB-7638-049376AB18A1}"/>
              </a:ext>
            </a:extLst>
          </p:cNvPr>
          <p:cNvSpPr/>
          <p:nvPr/>
        </p:nvSpPr>
        <p:spPr>
          <a:xfrm>
            <a:off x="8105503" y="6482025"/>
            <a:ext cx="3200400"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Cloud </a:t>
            </a:r>
            <a:r>
              <a:rPr lang="fr-FR" dirty="0" err="1">
                <a:solidFill>
                  <a:schemeClr val="bg1">
                    <a:lumMod val="95000"/>
                  </a:schemeClr>
                </a:solidFill>
                <a:latin typeface="Roboto Medium" panose="02000000000000000000" pitchFamily="2" charset="0"/>
                <a:ea typeface="Roboto Medium" panose="02000000000000000000" pitchFamily="2" charset="0"/>
              </a:rPr>
              <a:t>computing</a:t>
            </a:r>
            <a:endParaRPr lang="fr-FR" dirty="0">
              <a:solidFill>
                <a:schemeClr val="bg1">
                  <a:lumMod val="95000"/>
                </a:schemeClr>
              </a:solidFill>
              <a:latin typeface="Roboto Medium" panose="02000000000000000000" pitchFamily="2" charset="0"/>
              <a:ea typeface="Roboto Medium" panose="02000000000000000000" pitchFamily="2" charset="0"/>
            </a:endParaRPr>
          </a:p>
        </p:txBody>
      </p:sp>
      <p:grpSp>
        <p:nvGrpSpPr>
          <p:cNvPr id="3" name="Groupe 2">
            <a:extLst>
              <a:ext uri="{FF2B5EF4-FFF2-40B4-BE49-F238E27FC236}">
                <a16:creationId xmlns:a16="http://schemas.microsoft.com/office/drawing/2014/main" id="{5A9BF609-4988-0211-351C-743005A536D1}"/>
              </a:ext>
            </a:extLst>
          </p:cNvPr>
          <p:cNvGrpSpPr/>
          <p:nvPr/>
        </p:nvGrpSpPr>
        <p:grpSpPr>
          <a:xfrm>
            <a:off x="11678897" y="86801"/>
            <a:ext cx="525817" cy="371157"/>
            <a:chOff x="11678897" y="86801"/>
            <a:chExt cx="525817" cy="371157"/>
          </a:xfrm>
        </p:grpSpPr>
        <p:sp>
          <p:nvSpPr>
            <p:cNvPr id="8" name="Organigramme : Connecteur 7">
              <a:extLst>
                <a:ext uri="{FF2B5EF4-FFF2-40B4-BE49-F238E27FC236}">
                  <a16:creationId xmlns:a16="http://schemas.microsoft.com/office/drawing/2014/main" id="{67ED7CD1-10C7-8F3A-468B-D716A1EFEFE8}"/>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9" name="ZoneTexte 8">
              <a:extLst>
                <a:ext uri="{FF2B5EF4-FFF2-40B4-BE49-F238E27FC236}">
                  <a16:creationId xmlns:a16="http://schemas.microsoft.com/office/drawing/2014/main" id="{3878D195-922A-DA6E-E653-1B8033A7E394}"/>
                </a:ext>
              </a:extLst>
            </p:cNvPr>
            <p:cNvSpPr txBox="1"/>
            <p:nvPr/>
          </p:nvSpPr>
          <p:spPr>
            <a:xfrm>
              <a:off x="11727583" y="133879"/>
              <a:ext cx="477131" cy="276999"/>
            </a:xfrm>
            <a:prstGeom prst="rect">
              <a:avLst/>
            </a:prstGeom>
            <a:noFill/>
          </p:spPr>
          <p:txBody>
            <a:bodyPr wrap="square" rtlCol="0">
              <a:spAutoFit/>
            </a:bodyPr>
            <a:lstStyle/>
            <a:p>
              <a:r>
                <a:rPr lang="fr-FR" sz="1200" dirty="0">
                  <a:solidFill>
                    <a:schemeClr val="bg1"/>
                  </a:solidFill>
                  <a:latin typeface="Roboto" panose="02000000000000000000" pitchFamily="2" charset="0"/>
                  <a:ea typeface="Roboto" panose="02000000000000000000" pitchFamily="2" charset="0"/>
                </a:rPr>
                <a:t>2</a:t>
              </a:r>
            </a:p>
          </p:txBody>
        </p:sp>
      </p:grpSp>
      <p:pic>
        <p:nvPicPr>
          <p:cNvPr id="6146" name="Picture 2" descr="Avantages du Cloud Computing pour votre entreprise | Padok">
            <a:extLst>
              <a:ext uri="{FF2B5EF4-FFF2-40B4-BE49-F238E27FC236}">
                <a16:creationId xmlns:a16="http://schemas.microsoft.com/office/drawing/2014/main" id="{2EBB6E54-2172-CFFA-DDDD-C8591412F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278" y="2697770"/>
            <a:ext cx="44672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980087"/>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E829645-E0D4-AFCC-F9EA-8DBAA153E0C0}"/>
              </a:ext>
            </a:extLst>
          </p:cNvPr>
          <p:cNvSpPr txBox="1">
            <a:spLocks noGrp="1"/>
          </p:cNvSpPr>
          <p:nvPr>
            <p:ph type="title"/>
          </p:nvPr>
        </p:nvSpPr>
        <p:spPr>
          <a:xfrm>
            <a:off x="838200" y="869550"/>
            <a:ext cx="10515600" cy="5545108"/>
          </a:xfrm>
          <a:prstGeom prst="rect">
            <a:avLst/>
          </a:prstGeom>
          <a:noFill/>
        </p:spPr>
        <p:txBody>
          <a:bodyPr wrap="square">
            <a:spAutoFit/>
          </a:bodyPr>
          <a:lstStyle/>
          <a:p>
            <a:pPr algn="just">
              <a:lnSpc>
                <a:spcPct val="150000"/>
              </a:lnSpc>
            </a:pPr>
            <a:r>
              <a:rPr lang="fr-FR" sz="2400" b="1" dirty="0">
                <a:solidFill>
                  <a:srgbClr val="005892"/>
                </a:solidFill>
                <a:latin typeface="Roboto" panose="02000000000000000000" pitchFamily="2" charset="0"/>
                <a:ea typeface="Roboto" panose="02000000000000000000" pitchFamily="2" charset="0"/>
                <a:cs typeface="Roboto" panose="02000000000000000000" pitchFamily="2" charset="0"/>
              </a:rPr>
              <a:t>IaaS</a:t>
            </a:r>
            <a:r>
              <a:rPr lang="fr-FR" sz="1800" b="1" dirty="0">
                <a:solidFill>
                  <a:srgbClr val="005892"/>
                </a:solidFill>
                <a:latin typeface="Roboto" panose="02000000000000000000" pitchFamily="2" charset="0"/>
                <a:ea typeface="Roboto" panose="02000000000000000000" pitchFamily="2" charset="0"/>
                <a:cs typeface="Roboto" panose="02000000000000000000" pitchFamily="2" charset="0"/>
              </a:rPr>
              <a:t> </a:t>
            </a:r>
            <a:r>
              <a:rPr lang="fr-FR" sz="1800" dirty="0">
                <a:latin typeface="Roboto" panose="02000000000000000000" pitchFamily="2" charset="0"/>
                <a:ea typeface="Roboto" panose="02000000000000000000" pitchFamily="2" charset="0"/>
                <a:cs typeface="Roboto" panose="02000000000000000000" pitchFamily="2" charset="0"/>
              </a:rPr>
              <a:t>: Le cloud </a:t>
            </a:r>
            <a:r>
              <a:rPr lang="fr-FR" sz="1800" dirty="0" err="1">
                <a:latin typeface="Roboto" panose="02000000000000000000" pitchFamily="2" charset="0"/>
                <a:ea typeface="Roboto" panose="02000000000000000000" pitchFamily="2" charset="0"/>
                <a:cs typeface="Roboto" panose="02000000000000000000" pitchFamily="2" charset="0"/>
              </a:rPr>
              <a:t>computing</a:t>
            </a:r>
            <a:r>
              <a:rPr lang="fr-FR" sz="1800" dirty="0">
                <a:latin typeface="Roboto" panose="02000000000000000000" pitchFamily="2" charset="0"/>
                <a:ea typeface="Roboto" panose="02000000000000000000" pitchFamily="2" charset="0"/>
                <a:cs typeface="Roboto" panose="02000000000000000000" pitchFamily="2" charset="0"/>
              </a:rPr>
              <a:t> est la prestation de services informatiques (comme des logiciels, des bases de données, des serveurs et des réseaux) sur Internet. Cela signifie que les utilisateurs finaux peuvent accéder aux logiciels et aux applications, peu importe où ils se trouvent</a:t>
            </a:r>
            <a:br>
              <a:rPr lang="fr-FR" sz="1800" dirty="0">
                <a:latin typeface="Roboto" panose="02000000000000000000" pitchFamily="2" charset="0"/>
                <a:ea typeface="Roboto" panose="02000000000000000000" pitchFamily="2" charset="0"/>
                <a:cs typeface="Roboto" panose="02000000000000000000" pitchFamily="2" charset="0"/>
              </a:rPr>
            </a:br>
            <a:br>
              <a:rPr lang="fr-FR" sz="1800" dirty="0">
                <a:latin typeface="Roboto" panose="02000000000000000000" pitchFamily="2" charset="0"/>
                <a:ea typeface="Roboto" panose="02000000000000000000" pitchFamily="2" charset="0"/>
                <a:cs typeface="Roboto" panose="02000000000000000000" pitchFamily="2" charset="0"/>
              </a:rPr>
            </a:br>
            <a:r>
              <a:rPr lang="fr-FR" sz="2400" b="1" dirty="0">
                <a:solidFill>
                  <a:srgbClr val="005892"/>
                </a:solidFill>
                <a:latin typeface="Roboto" panose="02000000000000000000" pitchFamily="2" charset="0"/>
                <a:ea typeface="Roboto" panose="02000000000000000000" pitchFamily="2" charset="0"/>
                <a:cs typeface="Roboto" panose="02000000000000000000" pitchFamily="2" charset="0"/>
              </a:rPr>
              <a:t>PaaS</a:t>
            </a:r>
            <a:r>
              <a:rPr lang="fr-FR" sz="1800" b="1" dirty="0">
                <a:solidFill>
                  <a:srgbClr val="005892"/>
                </a:solidFill>
                <a:latin typeface="Roboto" panose="02000000000000000000" pitchFamily="2" charset="0"/>
                <a:ea typeface="Roboto" panose="02000000000000000000" pitchFamily="2" charset="0"/>
                <a:cs typeface="Roboto" panose="02000000000000000000" pitchFamily="2" charset="0"/>
              </a:rPr>
              <a:t> </a:t>
            </a:r>
            <a:r>
              <a:rPr lang="fr-FR" sz="1800" b="1" dirty="0">
                <a:latin typeface="Roboto" panose="02000000000000000000" pitchFamily="2" charset="0"/>
                <a:ea typeface="Roboto" panose="02000000000000000000" pitchFamily="2" charset="0"/>
                <a:cs typeface="Roboto" panose="02000000000000000000" pitchFamily="2" charset="0"/>
              </a:rPr>
              <a:t>:</a:t>
            </a:r>
            <a:r>
              <a:rPr lang="fr-FR" sz="1800" b="1" dirty="0">
                <a:solidFill>
                  <a:srgbClr val="005892"/>
                </a:solidFill>
                <a:latin typeface="Roboto" panose="02000000000000000000" pitchFamily="2" charset="0"/>
                <a:ea typeface="Roboto" panose="02000000000000000000" pitchFamily="2" charset="0"/>
                <a:cs typeface="Roboto" panose="02000000000000000000" pitchFamily="2" charset="0"/>
              </a:rPr>
              <a:t> </a:t>
            </a:r>
            <a:r>
              <a:rPr lang="fr-FR" sz="1800" dirty="0">
                <a:latin typeface="Roboto" panose="02000000000000000000" pitchFamily="2" charset="0"/>
                <a:ea typeface="Roboto" panose="02000000000000000000" pitchFamily="2" charset="0"/>
                <a:cs typeface="Roboto" panose="02000000000000000000" pitchFamily="2" charset="0"/>
              </a:rPr>
              <a:t>La plateforme en tant que service (PaaS) élimine la nécessité pour votre organisation de gérer l'infrastructure sous-jacente (généralement le matériel et les systèmes d'exploitation), tout en vous permettant de vous concentrer sur le déploiement et la gestion de vos applications.</a:t>
            </a:r>
            <a:br>
              <a:rPr lang="fr-FR" sz="1800" dirty="0">
                <a:latin typeface="Roboto" panose="02000000000000000000" pitchFamily="2" charset="0"/>
                <a:ea typeface="Roboto" panose="02000000000000000000" pitchFamily="2" charset="0"/>
                <a:cs typeface="Roboto" panose="02000000000000000000" pitchFamily="2" charset="0"/>
              </a:rPr>
            </a:br>
            <a:br>
              <a:rPr lang="fr-FR" sz="1800" dirty="0">
                <a:latin typeface="Roboto" panose="02000000000000000000" pitchFamily="2" charset="0"/>
                <a:ea typeface="Roboto" panose="02000000000000000000" pitchFamily="2" charset="0"/>
                <a:cs typeface="Roboto" panose="02000000000000000000" pitchFamily="2" charset="0"/>
              </a:rPr>
            </a:br>
            <a:r>
              <a:rPr lang="fr-FR" sz="1800" b="1" dirty="0">
                <a:solidFill>
                  <a:srgbClr val="005892"/>
                </a:solidFill>
                <a:latin typeface="Roboto" panose="02000000000000000000" pitchFamily="2" charset="0"/>
                <a:ea typeface="Roboto" panose="02000000000000000000" pitchFamily="2" charset="0"/>
                <a:cs typeface="Roboto" panose="02000000000000000000" pitchFamily="2" charset="0"/>
              </a:rPr>
              <a:t>SaaS</a:t>
            </a:r>
            <a:r>
              <a:rPr lang="fr-FR" sz="1400" b="1" dirty="0">
                <a:solidFill>
                  <a:srgbClr val="005892"/>
                </a:solidFill>
                <a:latin typeface="Roboto" panose="02000000000000000000" pitchFamily="2" charset="0"/>
                <a:ea typeface="Roboto" panose="02000000000000000000" pitchFamily="2" charset="0"/>
                <a:cs typeface="Roboto" panose="02000000000000000000" pitchFamily="2" charset="0"/>
              </a:rPr>
              <a:t> </a:t>
            </a:r>
            <a:r>
              <a:rPr lang="fr-FR" sz="1400" b="1" dirty="0">
                <a:latin typeface="Roboto" panose="02000000000000000000" pitchFamily="2" charset="0"/>
                <a:ea typeface="Roboto" panose="02000000000000000000" pitchFamily="2" charset="0"/>
                <a:cs typeface="Roboto" panose="02000000000000000000" pitchFamily="2" charset="0"/>
              </a:rPr>
              <a:t>: </a:t>
            </a:r>
            <a:r>
              <a:rPr lang="fr-FR" sz="1600" dirty="0">
                <a:latin typeface="Roboto" panose="02000000000000000000" pitchFamily="2" charset="0"/>
                <a:ea typeface="Roboto" panose="02000000000000000000" pitchFamily="2" charset="0"/>
                <a:cs typeface="Roboto" panose="02000000000000000000" pitchFamily="2" charset="0"/>
              </a:rPr>
              <a:t>Le logiciel en tant que service (SaaS) offre un produit final qui est exécuté et géré par le prestataire</a:t>
            </a:r>
            <a:br>
              <a:rPr lang="fr-FR" sz="1600" dirty="0">
                <a:latin typeface="Roboto" panose="02000000000000000000" pitchFamily="2" charset="0"/>
                <a:ea typeface="Roboto" panose="02000000000000000000" pitchFamily="2" charset="0"/>
                <a:cs typeface="Roboto" panose="02000000000000000000" pitchFamily="2" charset="0"/>
              </a:rPr>
            </a:br>
            <a:r>
              <a:rPr lang="fr-FR" sz="1600" dirty="0">
                <a:latin typeface="Roboto" panose="02000000000000000000" pitchFamily="2" charset="0"/>
                <a:ea typeface="Roboto" panose="02000000000000000000" pitchFamily="2" charset="0"/>
                <a:cs typeface="Roboto" panose="02000000000000000000" pitchFamily="2" charset="0"/>
              </a:rPr>
              <a:t>de services. Dans la plupart des cas, les personnes qui font référence au service SaaS pensent aux</a:t>
            </a:r>
            <a:br>
              <a:rPr lang="fr-FR" sz="1600" dirty="0">
                <a:latin typeface="Roboto" panose="02000000000000000000" pitchFamily="2" charset="0"/>
                <a:ea typeface="Roboto" panose="02000000000000000000" pitchFamily="2" charset="0"/>
                <a:cs typeface="Roboto" panose="02000000000000000000" pitchFamily="2" charset="0"/>
              </a:rPr>
            </a:br>
            <a:r>
              <a:rPr lang="fr-FR" sz="1600" dirty="0">
                <a:latin typeface="Roboto" panose="02000000000000000000" pitchFamily="2" charset="0"/>
                <a:ea typeface="Roboto" panose="02000000000000000000" pitchFamily="2" charset="0"/>
                <a:cs typeface="Roboto" panose="02000000000000000000" pitchFamily="2" charset="0"/>
              </a:rPr>
              <a:t>applications des utilisateurs finaux. Une offre SaaS vous permet de ne pas vous soucier de la maintenance</a:t>
            </a:r>
            <a:br>
              <a:rPr lang="fr-FR" sz="1600" dirty="0">
                <a:latin typeface="Roboto" panose="02000000000000000000" pitchFamily="2" charset="0"/>
                <a:ea typeface="Roboto" panose="02000000000000000000" pitchFamily="2" charset="0"/>
                <a:cs typeface="Roboto" panose="02000000000000000000" pitchFamily="2" charset="0"/>
              </a:rPr>
            </a:br>
            <a:r>
              <a:rPr lang="fr-FR" sz="1600" dirty="0">
                <a:latin typeface="Roboto" panose="02000000000000000000" pitchFamily="2" charset="0"/>
                <a:ea typeface="Roboto" panose="02000000000000000000" pitchFamily="2" charset="0"/>
                <a:cs typeface="Roboto" panose="02000000000000000000" pitchFamily="2" charset="0"/>
              </a:rPr>
              <a:t>du service ou de la gestion de l'infrastructure sous-jacente. Ainsi, vous pouvez vous focaliser sur l'utilisation</a:t>
            </a:r>
            <a:br>
              <a:rPr lang="fr-FR" sz="1600" dirty="0">
                <a:latin typeface="Roboto" panose="02000000000000000000" pitchFamily="2" charset="0"/>
                <a:ea typeface="Roboto" panose="02000000000000000000" pitchFamily="2" charset="0"/>
                <a:cs typeface="Roboto" panose="02000000000000000000" pitchFamily="2" charset="0"/>
              </a:rPr>
            </a:br>
            <a:r>
              <a:rPr lang="fr-FR" sz="1600" dirty="0">
                <a:latin typeface="Roboto" panose="02000000000000000000" pitchFamily="2" charset="0"/>
                <a:ea typeface="Roboto" panose="02000000000000000000" pitchFamily="2" charset="0"/>
                <a:cs typeface="Roboto" panose="02000000000000000000" pitchFamily="2" charset="0"/>
              </a:rPr>
              <a:t>du logiciel.</a:t>
            </a:r>
            <a:endParaRPr lang="fr-FR" sz="1800" dirty="0">
              <a:latin typeface="Roboto" panose="02000000000000000000" pitchFamily="2" charset="0"/>
              <a:ea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1A96E203-3A36-481C-DD85-08084139C9B7}"/>
              </a:ext>
            </a:extLst>
          </p:cNvPr>
          <p:cNvSpPr/>
          <p:nvPr/>
        </p:nvSpPr>
        <p:spPr>
          <a:xfrm>
            <a:off x="7219406" y="6502399"/>
            <a:ext cx="4972594"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F492A163-7EBB-81EB-7638-049376AB18A1}"/>
              </a:ext>
            </a:extLst>
          </p:cNvPr>
          <p:cNvSpPr/>
          <p:nvPr/>
        </p:nvSpPr>
        <p:spPr>
          <a:xfrm>
            <a:off x="8105503" y="6482025"/>
            <a:ext cx="3200400"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lumMod val="95000"/>
                  </a:schemeClr>
                </a:solidFill>
                <a:latin typeface="Roboto Medium" panose="02000000000000000000" pitchFamily="2" charset="0"/>
                <a:ea typeface="Roboto Medium" panose="02000000000000000000" pitchFamily="2" charset="0"/>
              </a:rPr>
              <a:t>Cloud Computing</a:t>
            </a:r>
          </a:p>
        </p:txBody>
      </p:sp>
      <p:grpSp>
        <p:nvGrpSpPr>
          <p:cNvPr id="3" name="Groupe 2">
            <a:extLst>
              <a:ext uri="{FF2B5EF4-FFF2-40B4-BE49-F238E27FC236}">
                <a16:creationId xmlns:a16="http://schemas.microsoft.com/office/drawing/2014/main" id="{5A9BF609-4988-0211-351C-743005A536D1}"/>
              </a:ext>
            </a:extLst>
          </p:cNvPr>
          <p:cNvGrpSpPr/>
          <p:nvPr/>
        </p:nvGrpSpPr>
        <p:grpSpPr>
          <a:xfrm>
            <a:off x="11678897" y="86801"/>
            <a:ext cx="525817" cy="371157"/>
            <a:chOff x="11678897" y="86801"/>
            <a:chExt cx="525817" cy="371157"/>
          </a:xfrm>
        </p:grpSpPr>
        <p:sp>
          <p:nvSpPr>
            <p:cNvPr id="8" name="Organigramme : Connecteur 7">
              <a:extLst>
                <a:ext uri="{FF2B5EF4-FFF2-40B4-BE49-F238E27FC236}">
                  <a16:creationId xmlns:a16="http://schemas.microsoft.com/office/drawing/2014/main" id="{67ED7CD1-10C7-8F3A-468B-D716A1EFEFE8}"/>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9" name="ZoneTexte 8">
              <a:extLst>
                <a:ext uri="{FF2B5EF4-FFF2-40B4-BE49-F238E27FC236}">
                  <a16:creationId xmlns:a16="http://schemas.microsoft.com/office/drawing/2014/main" id="{3878D195-922A-DA6E-E653-1B8033A7E394}"/>
                </a:ext>
              </a:extLst>
            </p:cNvPr>
            <p:cNvSpPr txBox="1"/>
            <p:nvPr/>
          </p:nvSpPr>
          <p:spPr>
            <a:xfrm>
              <a:off x="11727583" y="133879"/>
              <a:ext cx="477131" cy="276999"/>
            </a:xfrm>
            <a:prstGeom prst="rect">
              <a:avLst/>
            </a:prstGeom>
            <a:noFill/>
          </p:spPr>
          <p:txBody>
            <a:bodyPr wrap="square" rtlCol="0">
              <a:spAutoFit/>
            </a:bodyPr>
            <a:lstStyle/>
            <a:p>
              <a:r>
                <a:rPr lang="fr-FR" sz="1200" dirty="0">
                  <a:solidFill>
                    <a:schemeClr val="bg1"/>
                  </a:solidFill>
                  <a:latin typeface="Roboto" panose="02000000000000000000" pitchFamily="2" charset="0"/>
                  <a:ea typeface="Roboto" panose="02000000000000000000" pitchFamily="2" charset="0"/>
                </a:rPr>
                <a:t>3</a:t>
              </a:r>
            </a:p>
          </p:txBody>
        </p:sp>
      </p:grpSp>
      <p:sp>
        <p:nvSpPr>
          <p:cNvPr id="2" name="ZoneTexte 1">
            <a:extLst>
              <a:ext uri="{FF2B5EF4-FFF2-40B4-BE49-F238E27FC236}">
                <a16:creationId xmlns:a16="http://schemas.microsoft.com/office/drawing/2014/main" id="{B26944A0-5393-891B-92AC-B3878E9A2E85}"/>
              </a:ext>
            </a:extLst>
          </p:cNvPr>
          <p:cNvSpPr txBox="1"/>
          <p:nvPr/>
        </p:nvSpPr>
        <p:spPr>
          <a:xfrm>
            <a:off x="709589" y="39176"/>
            <a:ext cx="9103638" cy="707886"/>
          </a:xfrm>
          <a:prstGeom prst="rect">
            <a:avLst/>
          </a:prstGeom>
          <a:noFill/>
        </p:spPr>
        <p:txBody>
          <a:bodyPr wrap="square" rtlCol="0">
            <a:spAutoFit/>
          </a:bodyPr>
          <a:lstStyle/>
          <a:p>
            <a:r>
              <a:rPr lang="fr-FR" sz="4000" dirty="0">
                <a:solidFill>
                  <a:srgbClr val="232F3E"/>
                </a:solidFill>
                <a:latin typeface="Roboto Black" panose="02000000000000000000" pitchFamily="2" charset="0"/>
                <a:ea typeface="Roboto Black" panose="02000000000000000000" pitchFamily="2" charset="0"/>
              </a:rPr>
              <a:t>TYPES D’ARCHITECTURE CLOUD</a:t>
            </a:r>
          </a:p>
        </p:txBody>
      </p:sp>
      <p:sp>
        <p:nvSpPr>
          <p:cNvPr id="7" name="Rectangle 6">
            <a:extLst>
              <a:ext uri="{FF2B5EF4-FFF2-40B4-BE49-F238E27FC236}">
                <a16:creationId xmlns:a16="http://schemas.microsoft.com/office/drawing/2014/main" id="{3457E146-A180-7081-DD42-5C090D3F55E1}"/>
              </a:ext>
            </a:extLst>
          </p:cNvPr>
          <p:cNvSpPr/>
          <p:nvPr/>
        </p:nvSpPr>
        <p:spPr>
          <a:xfrm>
            <a:off x="0" y="-19050"/>
            <a:ext cx="660903" cy="905347"/>
          </a:xfrm>
          <a:prstGeom prst="rect">
            <a:avLst/>
          </a:prstGeom>
          <a:solidFill>
            <a:srgbClr val="DB8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2F3E"/>
              </a:solidFill>
            </a:endParaRPr>
          </a:p>
        </p:txBody>
      </p:sp>
    </p:spTree>
    <p:extLst>
      <p:ext uri="{BB962C8B-B14F-4D97-AF65-F5344CB8AC3E}">
        <p14:creationId xmlns:p14="http://schemas.microsoft.com/office/powerpoint/2010/main" val="4223036319"/>
      </p:ext>
    </p:extLst>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B2973A-B1A4-AC23-A087-49911A31CE16}"/>
              </a:ext>
            </a:extLst>
          </p:cNvPr>
          <p:cNvSpPr/>
          <p:nvPr/>
        </p:nvSpPr>
        <p:spPr>
          <a:xfrm>
            <a:off x="-254157" y="0"/>
            <a:ext cx="12438136" cy="6858000"/>
          </a:xfrm>
          <a:prstGeom prst="rect">
            <a:avLst/>
          </a:prstGeom>
          <a:solidFill>
            <a:srgbClr val="0058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4C56B1F0-DA63-ED24-9BB2-50672DE0C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9864" y="834180"/>
            <a:ext cx="5801666" cy="4972856"/>
          </a:xfrm>
          <a:prstGeom prst="rect">
            <a:avLst/>
          </a:prstGeom>
        </p:spPr>
      </p:pic>
      <p:sp>
        <p:nvSpPr>
          <p:cNvPr id="10" name="ZoneTexte 9">
            <a:extLst>
              <a:ext uri="{FF2B5EF4-FFF2-40B4-BE49-F238E27FC236}">
                <a16:creationId xmlns:a16="http://schemas.microsoft.com/office/drawing/2014/main" id="{3D529626-3BB7-721E-3496-BFC615DA7028}"/>
              </a:ext>
            </a:extLst>
          </p:cNvPr>
          <p:cNvSpPr txBox="1"/>
          <p:nvPr/>
        </p:nvSpPr>
        <p:spPr>
          <a:xfrm>
            <a:off x="1517924" y="2446744"/>
            <a:ext cx="4433273" cy="1323439"/>
          </a:xfrm>
          <a:prstGeom prst="rect">
            <a:avLst/>
          </a:prstGeom>
          <a:noFill/>
        </p:spPr>
        <p:txBody>
          <a:bodyPr wrap="square" rtlCol="0">
            <a:spAutoFit/>
          </a:bodyPr>
          <a:lstStyle/>
          <a:p>
            <a:r>
              <a:rPr lang="fr-FR" sz="8000" dirty="0">
                <a:solidFill>
                  <a:schemeClr val="bg1"/>
                </a:solidFill>
                <a:latin typeface="Roboto Black" panose="02000000000000000000" pitchFamily="2" charset="0"/>
                <a:ea typeface="Roboto Black" panose="02000000000000000000" pitchFamily="2" charset="0"/>
              </a:rPr>
              <a:t>amazon </a:t>
            </a:r>
          </a:p>
        </p:txBody>
      </p:sp>
      <p:sp>
        <p:nvSpPr>
          <p:cNvPr id="11" name="ZoneTexte 10">
            <a:extLst>
              <a:ext uri="{FF2B5EF4-FFF2-40B4-BE49-F238E27FC236}">
                <a16:creationId xmlns:a16="http://schemas.microsoft.com/office/drawing/2014/main" id="{DCE1C066-02BA-3B27-4E05-7D200C3025B2}"/>
              </a:ext>
            </a:extLst>
          </p:cNvPr>
          <p:cNvSpPr txBox="1"/>
          <p:nvPr/>
        </p:nvSpPr>
        <p:spPr>
          <a:xfrm>
            <a:off x="1280971" y="3509506"/>
            <a:ext cx="3747044" cy="707886"/>
          </a:xfrm>
          <a:prstGeom prst="rect">
            <a:avLst/>
          </a:prstGeom>
          <a:noFill/>
        </p:spPr>
        <p:txBody>
          <a:bodyPr wrap="square" rtlCol="0">
            <a:spAutoFit/>
          </a:bodyPr>
          <a:lstStyle/>
          <a:p>
            <a:pPr algn="ctr"/>
            <a:r>
              <a:rPr lang="fr-FR" sz="4000" dirty="0">
                <a:solidFill>
                  <a:schemeClr val="bg1"/>
                </a:solidFill>
                <a:latin typeface="Roboto Black" panose="02000000000000000000" pitchFamily="2" charset="0"/>
                <a:ea typeface="Roboto Black" panose="02000000000000000000" pitchFamily="2" charset="0"/>
              </a:rPr>
              <a:t>web services</a:t>
            </a:r>
          </a:p>
        </p:txBody>
      </p:sp>
      <p:sp>
        <p:nvSpPr>
          <p:cNvPr id="12" name="ZoneTexte 11">
            <a:extLst>
              <a:ext uri="{FF2B5EF4-FFF2-40B4-BE49-F238E27FC236}">
                <a16:creationId xmlns:a16="http://schemas.microsoft.com/office/drawing/2014/main" id="{964EBBBB-77FB-E830-83C2-5D5928ACBF79}"/>
              </a:ext>
            </a:extLst>
          </p:cNvPr>
          <p:cNvSpPr txBox="1"/>
          <p:nvPr/>
        </p:nvSpPr>
        <p:spPr>
          <a:xfrm>
            <a:off x="1593846" y="4232225"/>
            <a:ext cx="4390682" cy="646331"/>
          </a:xfrm>
          <a:prstGeom prst="rect">
            <a:avLst/>
          </a:prstGeom>
          <a:noFill/>
        </p:spPr>
        <p:txBody>
          <a:bodyPr wrap="square">
            <a:spAutoFit/>
          </a:bodyPr>
          <a:lstStyle/>
          <a:p>
            <a:r>
              <a:rPr lang="fr-FR" dirty="0">
                <a:solidFill>
                  <a:schemeClr val="bg1">
                    <a:lumMod val="85000"/>
                  </a:schemeClr>
                </a:solidFill>
                <a:latin typeface="Roboto Medium" panose="02000000000000000000" pitchFamily="2" charset="0"/>
                <a:ea typeface="Roboto Medium" panose="02000000000000000000" pitchFamily="2" charset="0"/>
              </a:rPr>
              <a:t>Pillars of Amazon Web Services :</a:t>
            </a:r>
          </a:p>
          <a:p>
            <a:r>
              <a:rPr lang="fr-FR" dirty="0">
                <a:solidFill>
                  <a:schemeClr val="bg1">
                    <a:lumMod val="85000"/>
                  </a:schemeClr>
                </a:solidFill>
                <a:latin typeface="Roboto Medium" panose="02000000000000000000" pitchFamily="2" charset="0"/>
                <a:ea typeface="Roboto Medium" panose="02000000000000000000" pitchFamily="2" charset="0"/>
              </a:rPr>
              <a:t>Security, Identity, and Compliance</a:t>
            </a:r>
          </a:p>
        </p:txBody>
      </p:sp>
      <p:pic>
        <p:nvPicPr>
          <p:cNvPr id="13" name="Image 12">
            <a:extLst>
              <a:ext uri="{FF2B5EF4-FFF2-40B4-BE49-F238E27FC236}">
                <a16:creationId xmlns:a16="http://schemas.microsoft.com/office/drawing/2014/main" id="{AD518099-76AD-D7D2-DA2C-A95B34103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53" y="2098437"/>
            <a:ext cx="1676743" cy="1262874"/>
          </a:xfrm>
          <a:prstGeom prst="rect">
            <a:avLst/>
          </a:prstGeom>
        </p:spPr>
      </p:pic>
    </p:spTree>
    <p:extLst>
      <p:ext uri="{BB962C8B-B14F-4D97-AF65-F5344CB8AC3E}">
        <p14:creationId xmlns:p14="http://schemas.microsoft.com/office/powerpoint/2010/main" val="360008715"/>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Services et produits de cloud Amazon | AWS">
            <a:extLst>
              <a:ext uri="{FF2B5EF4-FFF2-40B4-BE49-F238E27FC236}">
                <a16:creationId xmlns:a16="http://schemas.microsoft.com/office/drawing/2014/main" id="{4337D3E4-D788-F3F4-4848-83F1A3107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392" y="2894106"/>
            <a:ext cx="4834467" cy="2538095"/>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F9B75FD-49C9-AD22-1C09-731054777DA5}"/>
              </a:ext>
            </a:extLst>
          </p:cNvPr>
          <p:cNvSpPr>
            <a:spLocks noGrp="1"/>
          </p:cNvSpPr>
          <p:nvPr>
            <p:ph type="title"/>
          </p:nvPr>
        </p:nvSpPr>
        <p:spPr>
          <a:xfrm>
            <a:off x="6266326" y="1968857"/>
            <a:ext cx="5139266" cy="1325563"/>
          </a:xfrm>
        </p:spPr>
        <p:txBody>
          <a:bodyPr>
            <a:normAutofit/>
          </a:bodyPr>
          <a:lstStyle/>
          <a:p>
            <a:r>
              <a:rPr lang="fr-FR" sz="4800" dirty="0">
                <a:solidFill>
                  <a:srgbClr val="232F3E"/>
                </a:solidFill>
                <a:latin typeface="Roboto Black" panose="02000000000000000000" pitchFamily="2" charset="0"/>
                <a:ea typeface="Roboto Black" panose="02000000000000000000" pitchFamily="2" charset="0"/>
              </a:rPr>
              <a:t>QU’EST-CE QUE </a:t>
            </a:r>
          </a:p>
        </p:txBody>
      </p:sp>
      <p:pic>
        <p:nvPicPr>
          <p:cNvPr id="6" name="Image 5">
            <a:extLst>
              <a:ext uri="{FF2B5EF4-FFF2-40B4-BE49-F238E27FC236}">
                <a16:creationId xmlns:a16="http://schemas.microsoft.com/office/drawing/2014/main" id="{7D0555C4-2539-CD7F-DDC4-E0F24CE6B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408" y="1112871"/>
            <a:ext cx="4632257" cy="4632257"/>
          </a:xfrm>
          <a:prstGeom prst="rect">
            <a:avLst/>
          </a:prstGeom>
        </p:spPr>
      </p:pic>
      <p:sp>
        <p:nvSpPr>
          <p:cNvPr id="5" name="Rectangle 4">
            <a:extLst>
              <a:ext uri="{FF2B5EF4-FFF2-40B4-BE49-F238E27FC236}">
                <a16:creationId xmlns:a16="http://schemas.microsoft.com/office/drawing/2014/main" id="{6E895970-7652-1C64-50CA-8A49B930424E}"/>
              </a:ext>
            </a:extLst>
          </p:cNvPr>
          <p:cNvSpPr/>
          <p:nvPr/>
        </p:nvSpPr>
        <p:spPr>
          <a:xfrm>
            <a:off x="-9237" y="0"/>
            <a:ext cx="1117601" cy="296333"/>
          </a:xfrm>
          <a:prstGeom prst="rect">
            <a:avLst/>
          </a:prstGeom>
          <a:solidFill>
            <a:srgbClr val="1CB1E7">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7DD8C7E9-561B-053B-3E18-9E3182047C8A}"/>
              </a:ext>
            </a:extLst>
          </p:cNvPr>
          <p:cNvSpPr/>
          <p:nvPr/>
        </p:nvSpPr>
        <p:spPr>
          <a:xfrm>
            <a:off x="0" y="6575159"/>
            <a:ext cx="1354667" cy="296333"/>
          </a:xfrm>
          <a:prstGeom prst="rect">
            <a:avLst/>
          </a:prstGeom>
          <a:solidFill>
            <a:srgbClr val="DB832B">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FA1A625-60B8-8C7C-64E9-AE2A9A99728A}"/>
              </a:ext>
            </a:extLst>
          </p:cNvPr>
          <p:cNvSpPr/>
          <p:nvPr/>
        </p:nvSpPr>
        <p:spPr>
          <a:xfrm>
            <a:off x="8940800" y="6502399"/>
            <a:ext cx="3251200" cy="369093"/>
          </a:xfrm>
          <a:prstGeom prst="rect">
            <a:avLst/>
          </a:prstGeom>
          <a:solidFill>
            <a:srgbClr val="232F3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E8D00A09-A496-D877-A37B-B95C8484F4E7}"/>
              </a:ext>
            </a:extLst>
          </p:cNvPr>
          <p:cNvSpPr/>
          <p:nvPr/>
        </p:nvSpPr>
        <p:spPr>
          <a:xfrm>
            <a:off x="11166764" y="-1"/>
            <a:ext cx="1025236" cy="296333"/>
          </a:xfrm>
          <a:prstGeom prst="rect">
            <a:avLst/>
          </a:prstGeom>
          <a:solidFill>
            <a:srgbClr val="D29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4029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2876060-E38D-DD5E-4A2D-06F0D158CA82}"/>
              </a:ext>
            </a:extLst>
          </p:cNvPr>
          <p:cNvSpPr txBox="1"/>
          <p:nvPr/>
        </p:nvSpPr>
        <p:spPr>
          <a:xfrm>
            <a:off x="694441" y="272380"/>
            <a:ext cx="10803118" cy="2539157"/>
          </a:xfrm>
          <a:prstGeom prst="rect">
            <a:avLst/>
          </a:prstGeom>
          <a:noFill/>
        </p:spPr>
        <p:txBody>
          <a:bodyPr wrap="square">
            <a:spAutoFit/>
          </a:bodyPr>
          <a:lstStyle/>
          <a:p>
            <a:pPr algn="just">
              <a:lnSpc>
                <a:spcPct val="150000"/>
              </a:lnSpc>
            </a:pPr>
            <a:r>
              <a:rPr lang="fr-FR" dirty="0">
                <a:latin typeface="Roboto" panose="02000000000000000000" pitchFamily="2" charset="0"/>
                <a:ea typeface="Roboto" panose="02000000000000000000" pitchFamily="2" charset="0"/>
                <a:cs typeface="Roboto" panose="02000000000000000000" pitchFamily="2" charset="0"/>
              </a:rPr>
              <a:t>AWS (</a:t>
            </a:r>
            <a:r>
              <a:rPr lang="fr-FR" b="1" dirty="0">
                <a:solidFill>
                  <a:srgbClr val="FF9000"/>
                </a:solidFill>
                <a:latin typeface="Roboto" panose="02000000000000000000" pitchFamily="2" charset="0"/>
                <a:ea typeface="Roboto" panose="02000000000000000000" pitchFamily="2" charset="0"/>
                <a:cs typeface="Roboto" panose="02000000000000000000" pitchFamily="2" charset="0"/>
              </a:rPr>
              <a:t>Amazon Web Services</a:t>
            </a:r>
            <a:r>
              <a:rPr lang="fr-FR" dirty="0">
                <a:latin typeface="Roboto" panose="02000000000000000000" pitchFamily="2" charset="0"/>
                <a:ea typeface="Roboto" panose="02000000000000000000" pitchFamily="2" charset="0"/>
                <a:cs typeface="Roboto" panose="02000000000000000000" pitchFamily="2" charset="0"/>
              </a:rPr>
              <a:t>) a été lancé par Amazon en 2002 en tant que projet interne pour fournir des services informatiques à l'infrastructure d'Amazon. En 2006, AWS est devenu commercialement disponible pour les clients externes. Offrant initialement des services de base comme le </a:t>
            </a:r>
            <a:r>
              <a:rPr lang="fr-FR" b="1" dirty="0">
                <a:latin typeface="Roboto" panose="02000000000000000000" pitchFamily="2" charset="0"/>
                <a:ea typeface="Roboto" panose="02000000000000000000" pitchFamily="2" charset="0"/>
                <a:cs typeface="Roboto" panose="02000000000000000000" pitchFamily="2" charset="0"/>
              </a:rPr>
              <a:t>stockage</a:t>
            </a:r>
            <a:r>
              <a:rPr lang="fr-FR" b="1" dirty="0">
                <a:solidFill>
                  <a:srgbClr val="005892"/>
                </a:solidFill>
                <a:latin typeface="Roboto" panose="02000000000000000000" pitchFamily="2" charset="0"/>
                <a:ea typeface="Roboto" panose="02000000000000000000" pitchFamily="2" charset="0"/>
                <a:cs typeface="Roboto" panose="02000000000000000000" pitchFamily="2" charset="0"/>
              </a:rPr>
              <a:t> </a:t>
            </a:r>
            <a:r>
              <a:rPr lang="fr-FR" dirty="0">
                <a:latin typeface="Roboto" panose="02000000000000000000" pitchFamily="2" charset="0"/>
                <a:ea typeface="Roboto" panose="02000000000000000000" pitchFamily="2" charset="0"/>
                <a:cs typeface="Roboto" panose="02000000000000000000" pitchFamily="2" charset="0"/>
              </a:rPr>
              <a:t>avec</a:t>
            </a:r>
            <a:r>
              <a:rPr lang="fr-FR" b="1" dirty="0">
                <a:solidFill>
                  <a:srgbClr val="005892"/>
                </a:solidFill>
                <a:latin typeface="Roboto" panose="02000000000000000000" pitchFamily="2" charset="0"/>
                <a:ea typeface="Roboto" panose="02000000000000000000" pitchFamily="2" charset="0"/>
                <a:cs typeface="Roboto" panose="02000000000000000000" pitchFamily="2" charset="0"/>
              </a:rPr>
              <a:t> </a:t>
            </a:r>
            <a:r>
              <a:rPr lang="fr-FR" b="1" dirty="0">
                <a:solidFill>
                  <a:srgbClr val="FF9000"/>
                </a:solidFill>
                <a:latin typeface="Roboto" panose="02000000000000000000" pitchFamily="2" charset="0"/>
                <a:ea typeface="Roboto" panose="02000000000000000000" pitchFamily="2" charset="0"/>
                <a:cs typeface="Roboto" panose="02000000000000000000" pitchFamily="2" charset="0"/>
              </a:rPr>
              <a:t>Amazon S3</a:t>
            </a:r>
            <a:r>
              <a:rPr lang="fr-FR" dirty="0">
                <a:latin typeface="Roboto" panose="02000000000000000000" pitchFamily="2" charset="0"/>
                <a:ea typeface="Roboto" panose="02000000000000000000" pitchFamily="2" charset="0"/>
                <a:cs typeface="Roboto" panose="02000000000000000000" pitchFamily="2" charset="0"/>
              </a:rPr>
              <a:t> et des </a:t>
            </a:r>
            <a:r>
              <a:rPr lang="fr-FR" b="1" dirty="0">
                <a:latin typeface="Roboto" panose="02000000000000000000" pitchFamily="2" charset="0"/>
                <a:ea typeface="Roboto" panose="02000000000000000000" pitchFamily="2" charset="0"/>
                <a:cs typeface="Roboto" panose="02000000000000000000" pitchFamily="2" charset="0"/>
              </a:rPr>
              <a:t>serveurs virtuels</a:t>
            </a:r>
            <a:r>
              <a:rPr lang="fr-FR" dirty="0">
                <a:latin typeface="Roboto" panose="02000000000000000000" pitchFamily="2" charset="0"/>
                <a:ea typeface="Roboto" panose="02000000000000000000" pitchFamily="2" charset="0"/>
                <a:cs typeface="Roboto" panose="02000000000000000000" pitchFamily="2" charset="0"/>
              </a:rPr>
              <a:t> avec </a:t>
            </a:r>
            <a:r>
              <a:rPr lang="fr-FR" b="1" dirty="0">
                <a:solidFill>
                  <a:srgbClr val="FF9000"/>
                </a:solidFill>
                <a:latin typeface="Roboto" panose="02000000000000000000" pitchFamily="2" charset="0"/>
                <a:ea typeface="Roboto" panose="02000000000000000000" pitchFamily="2" charset="0"/>
                <a:cs typeface="Roboto" panose="02000000000000000000" pitchFamily="2" charset="0"/>
              </a:rPr>
              <a:t>Amazon EC2</a:t>
            </a:r>
            <a:r>
              <a:rPr lang="fr-FR" dirty="0">
                <a:latin typeface="Roboto" panose="02000000000000000000" pitchFamily="2" charset="0"/>
                <a:ea typeface="Roboto" panose="02000000000000000000" pitchFamily="2" charset="0"/>
                <a:cs typeface="Roboto" panose="02000000000000000000" pitchFamily="2" charset="0"/>
              </a:rPr>
              <a:t>, AWS a rapidement gagné en popularité pour son alternative économique à l'infrastructure sur site. Au fil des ans, AWS a élargi son portefeuille de services pour inclure une large gamme d'offres, telles que :</a:t>
            </a:r>
          </a:p>
        </p:txBody>
      </p:sp>
      <p:pic>
        <p:nvPicPr>
          <p:cNvPr id="9" name="Image 8">
            <a:extLst>
              <a:ext uri="{FF2B5EF4-FFF2-40B4-BE49-F238E27FC236}">
                <a16:creationId xmlns:a16="http://schemas.microsoft.com/office/drawing/2014/main" id="{3F47974B-FF17-EA4C-AE44-D82060AEC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089" y="3293553"/>
            <a:ext cx="1901072" cy="1901072"/>
          </a:xfrm>
          <a:prstGeom prst="rect">
            <a:avLst/>
          </a:prstGeom>
        </p:spPr>
      </p:pic>
      <p:sp>
        <p:nvSpPr>
          <p:cNvPr id="11" name="ZoneTexte 10">
            <a:extLst>
              <a:ext uri="{FF2B5EF4-FFF2-40B4-BE49-F238E27FC236}">
                <a16:creationId xmlns:a16="http://schemas.microsoft.com/office/drawing/2014/main" id="{86439DA8-0411-E34B-CBBA-917B67AE85D9}"/>
              </a:ext>
            </a:extLst>
          </p:cNvPr>
          <p:cNvSpPr txBox="1"/>
          <p:nvPr/>
        </p:nvSpPr>
        <p:spPr>
          <a:xfrm>
            <a:off x="1104482" y="5372262"/>
            <a:ext cx="1493857" cy="338554"/>
          </a:xfrm>
          <a:prstGeom prst="rect">
            <a:avLst/>
          </a:prstGeom>
          <a:noFill/>
        </p:spPr>
        <p:txBody>
          <a:bodyPr wrap="square">
            <a:spAutoFit/>
          </a:bodyPr>
          <a:lstStyle/>
          <a:p>
            <a:r>
              <a:rPr lang="fr-FR" sz="1600" b="1" dirty="0">
                <a:latin typeface="Roboto" panose="02000000000000000000" pitchFamily="2" charset="0"/>
                <a:ea typeface="Roboto" panose="02000000000000000000" pitchFamily="2" charset="0"/>
                <a:cs typeface="Roboto" panose="02000000000000000000" pitchFamily="2" charset="0"/>
              </a:rPr>
              <a:t>Data </a:t>
            </a:r>
            <a:r>
              <a:rPr lang="fr-FR" sz="1600" b="1" dirty="0" err="1">
                <a:latin typeface="Roboto" panose="02000000000000000000" pitchFamily="2" charset="0"/>
                <a:ea typeface="Roboto" panose="02000000000000000000" pitchFamily="2" charset="0"/>
                <a:cs typeface="Roboto" panose="02000000000000000000" pitchFamily="2" charset="0"/>
              </a:rPr>
              <a:t>Analysis</a:t>
            </a:r>
            <a:endParaRPr lang="fr-FR" sz="1600" dirty="0"/>
          </a:p>
        </p:txBody>
      </p:sp>
      <p:pic>
        <p:nvPicPr>
          <p:cNvPr id="13" name="Image 12">
            <a:extLst>
              <a:ext uri="{FF2B5EF4-FFF2-40B4-BE49-F238E27FC236}">
                <a16:creationId xmlns:a16="http://schemas.microsoft.com/office/drawing/2014/main" id="{3CB3C582-DA91-059A-E617-E032DCD601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0561" y="3229905"/>
            <a:ext cx="3342882" cy="2010090"/>
          </a:xfrm>
          <a:prstGeom prst="rect">
            <a:avLst/>
          </a:prstGeom>
        </p:spPr>
      </p:pic>
      <p:sp>
        <p:nvSpPr>
          <p:cNvPr id="17" name="ZoneTexte 16">
            <a:extLst>
              <a:ext uri="{FF2B5EF4-FFF2-40B4-BE49-F238E27FC236}">
                <a16:creationId xmlns:a16="http://schemas.microsoft.com/office/drawing/2014/main" id="{1B65C4C4-10CF-EEDA-45D1-656DCE86A9A4}"/>
              </a:ext>
            </a:extLst>
          </p:cNvPr>
          <p:cNvSpPr txBox="1"/>
          <p:nvPr/>
        </p:nvSpPr>
        <p:spPr>
          <a:xfrm>
            <a:off x="8955052" y="5364329"/>
            <a:ext cx="2171308" cy="338554"/>
          </a:xfrm>
          <a:prstGeom prst="rect">
            <a:avLst/>
          </a:prstGeom>
          <a:noFill/>
        </p:spPr>
        <p:txBody>
          <a:bodyPr wrap="square">
            <a:spAutoFit/>
          </a:bodyPr>
          <a:lstStyle/>
          <a:p>
            <a:pPr algn="ctr"/>
            <a:r>
              <a:rPr lang="fr-FR" sz="1600" b="1" dirty="0">
                <a:latin typeface="Roboto" panose="02000000000000000000" pitchFamily="2" charset="0"/>
                <a:ea typeface="Roboto" panose="02000000000000000000" pitchFamily="2" charset="0"/>
                <a:cs typeface="Roboto" panose="02000000000000000000" pitchFamily="2" charset="0"/>
              </a:rPr>
              <a:t>IT Security  </a:t>
            </a:r>
            <a:endParaRPr lang="fr-FR" sz="1600" dirty="0"/>
          </a:p>
        </p:txBody>
      </p:sp>
      <p:sp>
        <p:nvSpPr>
          <p:cNvPr id="18" name="ZoneTexte 17">
            <a:extLst>
              <a:ext uri="{FF2B5EF4-FFF2-40B4-BE49-F238E27FC236}">
                <a16:creationId xmlns:a16="http://schemas.microsoft.com/office/drawing/2014/main" id="{5D069F45-8F99-22FA-26F0-A79996D508DD}"/>
              </a:ext>
            </a:extLst>
          </p:cNvPr>
          <p:cNvSpPr txBox="1"/>
          <p:nvPr/>
        </p:nvSpPr>
        <p:spPr>
          <a:xfrm>
            <a:off x="4554057" y="5363756"/>
            <a:ext cx="2171308" cy="338554"/>
          </a:xfrm>
          <a:prstGeom prst="rect">
            <a:avLst/>
          </a:prstGeom>
          <a:noFill/>
        </p:spPr>
        <p:txBody>
          <a:bodyPr wrap="square">
            <a:spAutoFit/>
          </a:bodyPr>
          <a:lstStyle/>
          <a:p>
            <a:pPr algn="ctr"/>
            <a:r>
              <a:rPr lang="fr-FR" sz="1600" b="1" dirty="0">
                <a:latin typeface="Roboto" panose="02000000000000000000" pitchFamily="2" charset="0"/>
                <a:ea typeface="Roboto" panose="02000000000000000000" pitchFamily="2" charset="0"/>
                <a:cs typeface="Roboto" panose="02000000000000000000" pitchFamily="2" charset="0"/>
              </a:rPr>
              <a:t>Machine Learning</a:t>
            </a:r>
            <a:endParaRPr lang="fr-FR" sz="1600" dirty="0"/>
          </a:p>
        </p:txBody>
      </p:sp>
      <p:pic>
        <p:nvPicPr>
          <p:cNvPr id="13314" name="Picture 2">
            <a:extLst>
              <a:ext uri="{FF2B5EF4-FFF2-40B4-BE49-F238E27FC236}">
                <a16:creationId xmlns:a16="http://schemas.microsoft.com/office/drawing/2014/main" id="{54A79FDF-CC86-868F-403A-D319E0ED79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843" y="3186615"/>
            <a:ext cx="3199658" cy="21959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a:extLst>
              <a:ext uri="{FF2B5EF4-FFF2-40B4-BE49-F238E27FC236}">
                <a16:creationId xmlns:a16="http://schemas.microsoft.com/office/drawing/2014/main" id="{715B2252-696F-0064-F589-77AF42FD9C31}"/>
              </a:ext>
            </a:extLst>
          </p:cNvPr>
          <p:cNvGrpSpPr/>
          <p:nvPr/>
        </p:nvGrpSpPr>
        <p:grpSpPr>
          <a:xfrm>
            <a:off x="11678897" y="86801"/>
            <a:ext cx="525817" cy="371157"/>
            <a:chOff x="11678897" y="86801"/>
            <a:chExt cx="525817" cy="371157"/>
          </a:xfrm>
        </p:grpSpPr>
        <p:sp>
          <p:nvSpPr>
            <p:cNvPr id="2" name="Organigramme : Connecteur 1">
              <a:extLst>
                <a:ext uri="{FF2B5EF4-FFF2-40B4-BE49-F238E27FC236}">
                  <a16:creationId xmlns:a16="http://schemas.microsoft.com/office/drawing/2014/main" id="{4E4DE135-E336-9538-6CAA-911E11FECB65}"/>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3" name="ZoneTexte 2">
              <a:extLst>
                <a:ext uri="{FF2B5EF4-FFF2-40B4-BE49-F238E27FC236}">
                  <a16:creationId xmlns:a16="http://schemas.microsoft.com/office/drawing/2014/main" id="{1C04DDD9-1071-9627-79A5-02BCCF915053}"/>
                </a:ext>
              </a:extLst>
            </p:cNvPr>
            <p:cNvSpPr txBox="1"/>
            <p:nvPr/>
          </p:nvSpPr>
          <p:spPr>
            <a:xfrm>
              <a:off x="11727583" y="133879"/>
              <a:ext cx="477131" cy="276999"/>
            </a:xfrm>
            <a:prstGeom prst="rect">
              <a:avLst/>
            </a:prstGeom>
            <a:noFill/>
          </p:spPr>
          <p:txBody>
            <a:bodyPr wrap="square" rtlCol="0">
              <a:spAutoFit/>
            </a:bodyPr>
            <a:lstStyle/>
            <a:p>
              <a:r>
                <a:rPr lang="fr-FR" sz="1200" dirty="0">
                  <a:solidFill>
                    <a:schemeClr val="bg1"/>
                  </a:solidFill>
                  <a:latin typeface="Roboto" panose="02000000000000000000" pitchFamily="2" charset="0"/>
                  <a:ea typeface="Roboto" panose="02000000000000000000" pitchFamily="2" charset="0"/>
                </a:rPr>
                <a:t>6</a:t>
              </a:r>
            </a:p>
          </p:txBody>
        </p:sp>
      </p:grpSp>
    </p:spTree>
    <p:extLst>
      <p:ext uri="{BB962C8B-B14F-4D97-AF65-F5344CB8AC3E}">
        <p14:creationId xmlns:p14="http://schemas.microsoft.com/office/powerpoint/2010/main" val="269139879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anim calcmode="lin" valueType="num">
                                      <p:cBhvr>
                                        <p:cTn id="25" dur="500" fill="hold"/>
                                        <p:tgtEl>
                                          <p:spTgt spid="18"/>
                                        </p:tgtEl>
                                        <p:attrNameLst>
                                          <p:attrName>ppt_x</p:attrName>
                                        </p:attrNameLst>
                                      </p:cBhvr>
                                      <p:tavLst>
                                        <p:tav tm="0">
                                          <p:val>
                                            <p:strVal val="#ppt_x"/>
                                          </p:val>
                                        </p:tav>
                                        <p:tav tm="100000">
                                          <p:val>
                                            <p:strVal val="#ppt_x"/>
                                          </p:val>
                                        </p:tav>
                                      </p:tavLst>
                                    </p:anim>
                                    <p:anim calcmode="lin" valueType="num">
                                      <p:cBhvr>
                                        <p:cTn id="2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anim calcmode="lin" valueType="num">
                                      <p:cBhvr>
                                        <p:cTn id="32" dur="500" fill="hold"/>
                                        <p:tgtEl>
                                          <p:spTgt spid="17"/>
                                        </p:tgtEl>
                                        <p:attrNameLst>
                                          <p:attrName>ppt_x</p:attrName>
                                        </p:attrNameLst>
                                      </p:cBhvr>
                                      <p:tavLst>
                                        <p:tav tm="0">
                                          <p:val>
                                            <p:strVal val="#ppt_x"/>
                                          </p:val>
                                        </p:tav>
                                        <p:tav tm="100000">
                                          <p:val>
                                            <p:strVal val="#ppt_x"/>
                                          </p:val>
                                        </p:tav>
                                      </p:tavLst>
                                    </p:anim>
                                    <p:anim calcmode="lin" valueType="num">
                                      <p:cBhvr>
                                        <p:cTn id="33" dur="5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3314"/>
                                        </p:tgtEl>
                                        <p:attrNameLst>
                                          <p:attrName>style.visibility</p:attrName>
                                        </p:attrNameLst>
                                      </p:cBhvr>
                                      <p:to>
                                        <p:strVal val="visible"/>
                                      </p:to>
                                    </p:set>
                                    <p:animEffect transition="in" filter="fade">
                                      <p:cBhvr>
                                        <p:cTn id="36" dur="500"/>
                                        <p:tgtEl>
                                          <p:spTgt spid="13314"/>
                                        </p:tgtEl>
                                      </p:cBhvr>
                                    </p:animEffect>
                                    <p:anim calcmode="lin" valueType="num">
                                      <p:cBhvr>
                                        <p:cTn id="37" dur="500" fill="hold"/>
                                        <p:tgtEl>
                                          <p:spTgt spid="13314"/>
                                        </p:tgtEl>
                                        <p:attrNameLst>
                                          <p:attrName>ppt_x</p:attrName>
                                        </p:attrNameLst>
                                      </p:cBhvr>
                                      <p:tavLst>
                                        <p:tav tm="0">
                                          <p:val>
                                            <p:strVal val="#ppt_x"/>
                                          </p:val>
                                        </p:tav>
                                        <p:tav tm="100000">
                                          <p:val>
                                            <p:strVal val="#ppt_x"/>
                                          </p:val>
                                        </p:tav>
                                      </p:tavLst>
                                    </p:anim>
                                    <p:anim calcmode="lin" valueType="num">
                                      <p:cBhvr>
                                        <p:cTn id="38" dur="500" fill="hold"/>
                                        <p:tgtEl>
                                          <p:spTgt spid="13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343D047D-B8A7-6DBD-4D56-BBE4A3744D98}"/>
              </a:ext>
            </a:extLst>
          </p:cNvPr>
          <p:cNvSpPr/>
          <p:nvPr/>
        </p:nvSpPr>
        <p:spPr>
          <a:xfrm>
            <a:off x="6338903" y="1010652"/>
            <a:ext cx="4944534" cy="2671248"/>
          </a:xfrm>
          <a:prstGeom prst="roundRect">
            <a:avLst/>
          </a:prstGeom>
          <a:solidFill>
            <a:srgbClr val="0058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a:p>
            <a:pPr algn="ctr"/>
            <a:r>
              <a:rPr lang="fr-FR" b="1" dirty="0"/>
              <a:t>Stockage et gestion des données </a:t>
            </a: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p:txBody>
      </p:sp>
      <p:pic>
        <p:nvPicPr>
          <p:cNvPr id="1028" name="Picture 4" descr="Amazon S3 png images | PNGEgg">
            <a:extLst>
              <a:ext uri="{FF2B5EF4-FFF2-40B4-BE49-F238E27FC236}">
                <a16:creationId xmlns:a16="http://schemas.microsoft.com/office/drawing/2014/main" id="{185C57C3-7813-BC89-9099-785F49D8F19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54111" y1="24556" x2="54111" y2="24556"/>
                        <a14:backgroundMark x1="15333" y1="25222" x2="15333" y2="25222"/>
                        <a14:backgroundMark x1="52222" y1="50000" x2="52222" y2="50000"/>
                        <a14:backgroundMark x1="41444" y1="66000" x2="41444" y2="66000"/>
                      </a14:backgroundRemoval>
                    </a14:imgEffect>
                  </a14:imgLayer>
                </a14:imgProps>
              </a:ext>
              <a:ext uri="{28A0092B-C50C-407E-A947-70E740481C1C}">
                <a14:useLocalDpi xmlns:a14="http://schemas.microsoft.com/office/drawing/2010/main" val="0"/>
              </a:ext>
            </a:extLst>
          </a:blip>
          <a:srcRect/>
          <a:stretch>
            <a:fillRect/>
          </a:stretch>
        </p:blipFill>
        <p:spPr bwMode="auto">
          <a:xfrm>
            <a:off x="6474371" y="1343487"/>
            <a:ext cx="1046394" cy="9141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zon Elastic Block Store - Wikipedia">
            <a:extLst>
              <a:ext uri="{FF2B5EF4-FFF2-40B4-BE49-F238E27FC236}">
                <a16:creationId xmlns:a16="http://schemas.microsoft.com/office/drawing/2014/main" id="{121B7C2E-8D89-3995-683D-C26F25773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3171" y="1356764"/>
            <a:ext cx="1015999" cy="8876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troduction to Amazon Glacier &amp; it's Use Cases - Analytics Vidhya">
            <a:extLst>
              <a:ext uri="{FF2B5EF4-FFF2-40B4-BE49-F238E27FC236}">
                <a16:creationId xmlns:a16="http://schemas.microsoft.com/office/drawing/2014/main" id="{043FEB4B-405D-286B-28BC-23547418302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9623970" y="1457073"/>
            <a:ext cx="1593850" cy="769578"/>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95E86D8C-67F4-E72D-E66E-CF12861C81E5}"/>
              </a:ext>
            </a:extLst>
          </p:cNvPr>
          <p:cNvSpPr txBox="1"/>
          <p:nvPr/>
        </p:nvSpPr>
        <p:spPr>
          <a:xfrm>
            <a:off x="6474371" y="2063959"/>
            <a:ext cx="1126067" cy="268891"/>
          </a:xfrm>
          <a:prstGeom prst="rect">
            <a:avLst/>
          </a:prstGeom>
          <a:noFill/>
        </p:spPr>
        <p:txBody>
          <a:bodyPr wrap="square" rtlCol="0">
            <a:spAutoFit/>
          </a:bodyPr>
          <a:lstStyle/>
          <a:p>
            <a:r>
              <a:rPr lang="fr-FR" sz="1400" dirty="0">
                <a:solidFill>
                  <a:schemeClr val="bg1"/>
                </a:solidFill>
                <a:latin typeface="Roboto" panose="02000000000000000000" pitchFamily="2" charset="0"/>
                <a:ea typeface="Roboto" panose="02000000000000000000" pitchFamily="2" charset="0"/>
              </a:rPr>
              <a:t>Amazon S3</a:t>
            </a:r>
          </a:p>
        </p:txBody>
      </p:sp>
      <p:sp>
        <p:nvSpPr>
          <p:cNvPr id="17" name="ZoneTexte 16">
            <a:extLst>
              <a:ext uri="{FF2B5EF4-FFF2-40B4-BE49-F238E27FC236}">
                <a16:creationId xmlns:a16="http://schemas.microsoft.com/office/drawing/2014/main" id="{B5DFA3E8-EC7C-DF5A-2D2F-54CA7846C75A}"/>
              </a:ext>
            </a:extLst>
          </p:cNvPr>
          <p:cNvSpPr txBox="1"/>
          <p:nvPr/>
        </p:nvSpPr>
        <p:spPr>
          <a:xfrm>
            <a:off x="8139131" y="2063959"/>
            <a:ext cx="1281640" cy="268891"/>
          </a:xfrm>
          <a:prstGeom prst="rect">
            <a:avLst/>
          </a:prstGeom>
          <a:noFill/>
        </p:spPr>
        <p:txBody>
          <a:bodyPr wrap="square" rtlCol="0">
            <a:spAutoFit/>
          </a:bodyPr>
          <a:lstStyle/>
          <a:p>
            <a:r>
              <a:rPr lang="fr-FR" sz="1400" dirty="0">
                <a:solidFill>
                  <a:schemeClr val="bg1"/>
                </a:solidFill>
                <a:latin typeface="Roboto" panose="02000000000000000000" pitchFamily="2" charset="0"/>
                <a:ea typeface="Roboto" panose="02000000000000000000" pitchFamily="2" charset="0"/>
              </a:rPr>
              <a:t>Amazon EBS</a:t>
            </a:r>
          </a:p>
        </p:txBody>
      </p:sp>
      <p:sp>
        <p:nvSpPr>
          <p:cNvPr id="18" name="ZoneTexte 17">
            <a:extLst>
              <a:ext uri="{FF2B5EF4-FFF2-40B4-BE49-F238E27FC236}">
                <a16:creationId xmlns:a16="http://schemas.microsoft.com/office/drawing/2014/main" id="{CF93666A-70B8-CF66-0DC8-0EB7F7B8ADF8}"/>
              </a:ext>
            </a:extLst>
          </p:cNvPr>
          <p:cNvSpPr txBox="1"/>
          <p:nvPr/>
        </p:nvSpPr>
        <p:spPr>
          <a:xfrm>
            <a:off x="9900830" y="2035793"/>
            <a:ext cx="1488017" cy="268891"/>
          </a:xfrm>
          <a:prstGeom prst="rect">
            <a:avLst/>
          </a:prstGeom>
          <a:noFill/>
        </p:spPr>
        <p:txBody>
          <a:bodyPr wrap="square" rtlCol="0">
            <a:spAutoFit/>
          </a:bodyPr>
          <a:lstStyle/>
          <a:p>
            <a:r>
              <a:rPr lang="fr-FR" sz="1400" dirty="0">
                <a:solidFill>
                  <a:schemeClr val="bg1"/>
                </a:solidFill>
                <a:latin typeface="Roboto" panose="02000000000000000000" pitchFamily="2" charset="0"/>
                <a:ea typeface="Roboto" panose="02000000000000000000" pitchFamily="2" charset="0"/>
              </a:rPr>
              <a:t>Amazon Glacier</a:t>
            </a:r>
          </a:p>
        </p:txBody>
      </p:sp>
      <p:sp>
        <p:nvSpPr>
          <p:cNvPr id="23" name="ZoneTexte 22">
            <a:extLst>
              <a:ext uri="{FF2B5EF4-FFF2-40B4-BE49-F238E27FC236}">
                <a16:creationId xmlns:a16="http://schemas.microsoft.com/office/drawing/2014/main" id="{C41D9580-869C-3A29-302D-E89B57833D41}"/>
              </a:ext>
            </a:extLst>
          </p:cNvPr>
          <p:cNvSpPr txBox="1"/>
          <p:nvPr/>
        </p:nvSpPr>
        <p:spPr>
          <a:xfrm>
            <a:off x="6550570" y="2477530"/>
            <a:ext cx="4614333" cy="954107"/>
          </a:xfrm>
          <a:prstGeom prst="rect">
            <a:avLst/>
          </a:prstGeom>
          <a:noFill/>
        </p:spPr>
        <p:txBody>
          <a:bodyPr wrap="square">
            <a:spAutoFit/>
          </a:bodyPr>
          <a:lstStyle/>
          <a:p>
            <a:pPr algn="just"/>
            <a:r>
              <a:rPr lang="fr-FR" sz="1400" dirty="0">
                <a:solidFill>
                  <a:schemeClr val="bg1"/>
                </a:solidFill>
                <a:latin typeface="Roboto" panose="02000000000000000000" pitchFamily="2" charset="0"/>
                <a:ea typeface="Roboto" panose="02000000000000000000" pitchFamily="2" charset="0"/>
              </a:rPr>
              <a:t> qui permettent de stocker et de gérer de grandes quantités de données. Ces services offrent également des fonctionnalités de sécurité, de réplication et de sauvegarde des données.</a:t>
            </a:r>
          </a:p>
        </p:txBody>
      </p:sp>
      <p:sp>
        <p:nvSpPr>
          <p:cNvPr id="41" name="Organigramme : Connecteur 40">
            <a:extLst>
              <a:ext uri="{FF2B5EF4-FFF2-40B4-BE49-F238E27FC236}">
                <a16:creationId xmlns:a16="http://schemas.microsoft.com/office/drawing/2014/main" id="{147CDA41-09FC-BD51-D2F4-7C89A176F9D9}"/>
              </a:ext>
            </a:extLst>
          </p:cNvPr>
          <p:cNvSpPr/>
          <p:nvPr/>
        </p:nvSpPr>
        <p:spPr>
          <a:xfrm>
            <a:off x="6120887" y="725844"/>
            <a:ext cx="706967" cy="673100"/>
          </a:xfrm>
          <a:prstGeom prst="flowChartConnector">
            <a:avLst/>
          </a:prstGeom>
          <a:solidFill>
            <a:schemeClr val="bg1"/>
          </a:solidFill>
          <a:ln>
            <a:solidFill>
              <a:srgbClr val="005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9" name="Rectangle : coins arrondis 48">
            <a:extLst>
              <a:ext uri="{FF2B5EF4-FFF2-40B4-BE49-F238E27FC236}">
                <a16:creationId xmlns:a16="http://schemas.microsoft.com/office/drawing/2014/main" id="{B0473AFA-D46E-7C8D-4AA9-B4286D800E80}"/>
              </a:ext>
            </a:extLst>
          </p:cNvPr>
          <p:cNvSpPr/>
          <p:nvPr/>
        </p:nvSpPr>
        <p:spPr>
          <a:xfrm>
            <a:off x="6364345" y="3921648"/>
            <a:ext cx="4944534" cy="2714336"/>
          </a:xfrm>
          <a:prstGeom prst="roundRect">
            <a:avLst/>
          </a:prstGeom>
          <a:solidFill>
            <a:srgbClr val="0058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a:p>
            <a:pPr algn="ctr"/>
            <a:r>
              <a:rPr lang="fr-FR" b="1" dirty="0"/>
              <a:t>Machine Learning &amp; AI</a:t>
            </a:r>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p:txBody>
      </p:sp>
      <p:sp>
        <p:nvSpPr>
          <p:cNvPr id="50" name="Organigramme : Connecteur 49">
            <a:extLst>
              <a:ext uri="{FF2B5EF4-FFF2-40B4-BE49-F238E27FC236}">
                <a16:creationId xmlns:a16="http://schemas.microsoft.com/office/drawing/2014/main" id="{C92367CE-D0CE-5040-56A4-7E547E8C8B35}"/>
              </a:ext>
            </a:extLst>
          </p:cNvPr>
          <p:cNvSpPr/>
          <p:nvPr/>
        </p:nvSpPr>
        <p:spPr>
          <a:xfrm>
            <a:off x="6170821" y="3782161"/>
            <a:ext cx="706967" cy="673100"/>
          </a:xfrm>
          <a:prstGeom prst="flowChartConnector">
            <a:avLst/>
          </a:prstGeom>
          <a:solidFill>
            <a:schemeClr val="bg1"/>
          </a:solidFill>
          <a:ln>
            <a:solidFill>
              <a:srgbClr val="005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ZoneTexte 46">
            <a:extLst>
              <a:ext uri="{FF2B5EF4-FFF2-40B4-BE49-F238E27FC236}">
                <a16:creationId xmlns:a16="http://schemas.microsoft.com/office/drawing/2014/main" id="{B3A86EEB-5658-7AAF-5E53-99EDEA309467}"/>
              </a:ext>
            </a:extLst>
          </p:cNvPr>
          <p:cNvSpPr txBox="1"/>
          <p:nvPr/>
        </p:nvSpPr>
        <p:spPr>
          <a:xfrm>
            <a:off x="7239611" y="4527508"/>
            <a:ext cx="3983567" cy="954107"/>
          </a:xfrm>
          <a:prstGeom prst="rect">
            <a:avLst/>
          </a:prstGeom>
          <a:noFill/>
        </p:spPr>
        <p:txBody>
          <a:bodyPr wrap="square" rtlCol="0">
            <a:spAutoFit/>
          </a:bodyPr>
          <a:lstStyle/>
          <a:p>
            <a:r>
              <a:rPr lang="fr-FR" sz="1400" b="1" dirty="0">
                <a:solidFill>
                  <a:schemeClr val="bg1"/>
                </a:solidFill>
                <a:latin typeface="Roboto" panose="02000000000000000000" pitchFamily="2" charset="0"/>
                <a:ea typeface="Roboto" panose="02000000000000000000" pitchFamily="2" charset="0"/>
              </a:rPr>
              <a:t>Amazon Sage maker</a:t>
            </a:r>
          </a:p>
          <a:p>
            <a:r>
              <a:rPr lang="fr-FR" sz="1400" dirty="0">
                <a:solidFill>
                  <a:schemeClr val="bg1"/>
                </a:solidFill>
                <a:latin typeface="Roboto" panose="02000000000000000000" pitchFamily="2" charset="0"/>
                <a:ea typeface="Roboto" panose="02000000000000000000" pitchFamily="2" charset="0"/>
              </a:rPr>
              <a:t> est une plateforme complète pour la construction, l'entraînement et le déploiement de modèles de machine Learning</a:t>
            </a:r>
          </a:p>
        </p:txBody>
      </p:sp>
      <p:sp>
        <p:nvSpPr>
          <p:cNvPr id="48" name="ZoneTexte 47">
            <a:extLst>
              <a:ext uri="{FF2B5EF4-FFF2-40B4-BE49-F238E27FC236}">
                <a16:creationId xmlns:a16="http://schemas.microsoft.com/office/drawing/2014/main" id="{C8454403-CECC-3B42-1094-B64D1ABA21FC}"/>
              </a:ext>
            </a:extLst>
          </p:cNvPr>
          <p:cNvSpPr txBox="1"/>
          <p:nvPr/>
        </p:nvSpPr>
        <p:spPr>
          <a:xfrm>
            <a:off x="7239611" y="5585502"/>
            <a:ext cx="3983567" cy="523220"/>
          </a:xfrm>
          <a:prstGeom prst="rect">
            <a:avLst/>
          </a:prstGeom>
          <a:noFill/>
        </p:spPr>
        <p:txBody>
          <a:bodyPr wrap="square" rtlCol="0">
            <a:spAutoFit/>
          </a:bodyPr>
          <a:lstStyle/>
          <a:p>
            <a:r>
              <a:rPr lang="fr-FR" sz="1400" b="1" dirty="0">
                <a:solidFill>
                  <a:schemeClr val="bg1"/>
                </a:solidFill>
                <a:latin typeface="Roboto" panose="02000000000000000000" pitchFamily="2" charset="0"/>
                <a:ea typeface="Roboto" panose="02000000000000000000" pitchFamily="2" charset="0"/>
              </a:rPr>
              <a:t>Amazon Rekognition</a:t>
            </a:r>
          </a:p>
          <a:p>
            <a:r>
              <a:rPr lang="fr-FR" sz="1400" dirty="0">
                <a:solidFill>
                  <a:schemeClr val="bg1"/>
                </a:solidFill>
                <a:latin typeface="Roboto" panose="02000000000000000000" pitchFamily="2" charset="0"/>
                <a:ea typeface="Roboto" panose="02000000000000000000" pitchFamily="2" charset="0"/>
              </a:rPr>
              <a:t> pour la reconnaissance et l’analyse d’image</a:t>
            </a:r>
          </a:p>
        </p:txBody>
      </p:sp>
      <p:pic>
        <p:nvPicPr>
          <p:cNvPr id="1044" name="Picture 20" descr="AWS AI — Aspen">
            <a:extLst>
              <a:ext uri="{FF2B5EF4-FFF2-40B4-BE49-F238E27FC236}">
                <a16:creationId xmlns:a16="http://schemas.microsoft.com/office/drawing/2014/main" id="{E4EC004A-71DC-091D-7F53-9EAEE835EE0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08371" y="4285535"/>
            <a:ext cx="1185333" cy="118533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O que é Amazon Rekognition? - dataRain - Serviço da AWS">
            <a:extLst>
              <a:ext uri="{FF2B5EF4-FFF2-40B4-BE49-F238E27FC236}">
                <a16:creationId xmlns:a16="http://schemas.microsoft.com/office/drawing/2014/main" id="{A13F3EED-5653-D26E-3B1E-5FA56D4817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4102" y="5515698"/>
            <a:ext cx="645548" cy="924351"/>
          </a:xfrm>
          <a:prstGeom prst="rect">
            <a:avLst/>
          </a:prstGeom>
          <a:noFill/>
          <a:extLst>
            <a:ext uri="{909E8E84-426E-40DD-AFC4-6F175D3DCCD1}">
              <a14:hiddenFill xmlns:a14="http://schemas.microsoft.com/office/drawing/2010/main">
                <a:solidFill>
                  <a:srgbClr val="FFFFFF"/>
                </a:solidFill>
              </a14:hiddenFill>
            </a:ext>
          </a:extLst>
        </p:spPr>
      </p:pic>
      <p:pic>
        <p:nvPicPr>
          <p:cNvPr id="53" name="Image 52">
            <a:extLst>
              <a:ext uri="{FF2B5EF4-FFF2-40B4-BE49-F238E27FC236}">
                <a16:creationId xmlns:a16="http://schemas.microsoft.com/office/drawing/2014/main" id="{F5DD8967-5E2A-8F81-B05E-F7A1C7134A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2604" y="3893136"/>
            <a:ext cx="497277" cy="497277"/>
          </a:xfrm>
          <a:prstGeom prst="rect">
            <a:avLst/>
          </a:prstGeom>
        </p:spPr>
      </p:pic>
      <p:sp>
        <p:nvSpPr>
          <p:cNvPr id="25" name="Rectangle : coins arrondis 24">
            <a:extLst>
              <a:ext uri="{FF2B5EF4-FFF2-40B4-BE49-F238E27FC236}">
                <a16:creationId xmlns:a16="http://schemas.microsoft.com/office/drawing/2014/main" id="{05303021-62A5-906D-5271-A52B783B47DF}"/>
              </a:ext>
            </a:extLst>
          </p:cNvPr>
          <p:cNvSpPr/>
          <p:nvPr/>
        </p:nvSpPr>
        <p:spPr>
          <a:xfrm>
            <a:off x="923426" y="3921648"/>
            <a:ext cx="4876801" cy="2714336"/>
          </a:xfrm>
          <a:prstGeom prst="roundRect">
            <a:avLst/>
          </a:prstGeom>
          <a:solidFill>
            <a:srgbClr val="0058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a:p>
            <a:pPr algn="ctr"/>
            <a:r>
              <a:rPr lang="fr-FR" b="1" dirty="0"/>
              <a:t>Service de traitement de données</a:t>
            </a:r>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p:txBody>
      </p:sp>
      <p:sp>
        <p:nvSpPr>
          <p:cNvPr id="37" name="Organigramme : Connecteur 36">
            <a:extLst>
              <a:ext uri="{FF2B5EF4-FFF2-40B4-BE49-F238E27FC236}">
                <a16:creationId xmlns:a16="http://schemas.microsoft.com/office/drawing/2014/main" id="{5DD1B5F5-F418-F773-EFB4-0506B971A211}"/>
              </a:ext>
            </a:extLst>
          </p:cNvPr>
          <p:cNvSpPr/>
          <p:nvPr/>
        </p:nvSpPr>
        <p:spPr>
          <a:xfrm>
            <a:off x="694026" y="3773693"/>
            <a:ext cx="706967" cy="673100"/>
          </a:xfrm>
          <a:prstGeom prst="flowChartConnector">
            <a:avLst/>
          </a:prstGeom>
          <a:solidFill>
            <a:schemeClr val="bg1"/>
          </a:solidFill>
          <a:ln>
            <a:solidFill>
              <a:srgbClr val="005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36" name="Picture 12" descr="What is Amazon EMR? A Guide to AWS's Data Processing &amp; Analysis Tool">
            <a:extLst>
              <a:ext uri="{FF2B5EF4-FFF2-40B4-BE49-F238E27FC236}">
                <a16:creationId xmlns:a16="http://schemas.microsoft.com/office/drawing/2014/main" id="{07276B2C-A2CA-0819-FF24-6E70FE350A9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foregroundMark x1="44580" y1="25125" x2="44580" y2="25125"/>
                      </a14:backgroundRemoval>
                    </a14:imgEffect>
                  </a14:imgLayer>
                </a14:imgProps>
              </a:ext>
              <a:ext uri="{28A0092B-C50C-407E-A947-70E740481C1C}">
                <a14:useLocalDpi xmlns:a14="http://schemas.microsoft.com/office/drawing/2010/main" val="0"/>
              </a:ext>
            </a:extLst>
          </a:blip>
          <a:srcRect/>
          <a:stretch>
            <a:fillRect/>
          </a:stretch>
        </p:blipFill>
        <p:spPr bwMode="auto">
          <a:xfrm>
            <a:off x="569082" y="4478153"/>
            <a:ext cx="1607840" cy="9818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mazon Athena - a primer | Amenos">
            <a:extLst>
              <a:ext uri="{FF2B5EF4-FFF2-40B4-BE49-F238E27FC236}">
                <a16:creationId xmlns:a16="http://schemas.microsoft.com/office/drawing/2014/main" id="{D2B3C21B-6555-A6F1-7C17-9AC3BBEA607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backgroundMark x1="37250" y1="54000" x2="37250" y2="54000"/>
                        <a14:backgroundMark x1="53250" y1="33667" x2="53250" y2="33667"/>
                        <a14:backgroundMark x1="63875" y1="26667" x2="63875" y2="26667"/>
                        <a14:backgroundMark x1="63625" y1="54333" x2="63625" y2="54333"/>
                        <a14:backgroundMark x1="65750" y1="52833" x2="65750" y2="52833"/>
                        <a14:backgroundMark x1="60750" y1="54000" x2="60750" y2="54000"/>
                        <a14:backgroundMark x1="38500" y1="54167" x2="38500" y2="54167"/>
                        <a14:backgroundMark x1="34125" y1="52833" x2="34125" y2="52833"/>
                        <a14:backgroundMark x1="34125" y1="44333" x2="34125" y2="44333"/>
                      </a14:backgroundRemoval>
                    </a14:imgEffect>
                  </a14:imgLayer>
                </a14:imgProps>
              </a:ext>
              <a:ext uri="{28A0092B-C50C-407E-A947-70E740481C1C}">
                <a14:useLocalDpi xmlns:a14="http://schemas.microsoft.com/office/drawing/2010/main" val="0"/>
              </a:ext>
            </a:extLst>
          </a:blip>
          <a:srcRect/>
          <a:stretch>
            <a:fillRect/>
          </a:stretch>
        </p:blipFill>
        <p:spPr bwMode="auto">
          <a:xfrm>
            <a:off x="432789" y="5342279"/>
            <a:ext cx="1744133" cy="1308100"/>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20826D4F-0464-797B-803A-781BEB4E9DA9}"/>
              </a:ext>
            </a:extLst>
          </p:cNvPr>
          <p:cNvSpPr txBox="1"/>
          <p:nvPr/>
        </p:nvSpPr>
        <p:spPr>
          <a:xfrm>
            <a:off x="1734826" y="4527508"/>
            <a:ext cx="3983567" cy="738664"/>
          </a:xfrm>
          <a:prstGeom prst="rect">
            <a:avLst/>
          </a:prstGeom>
          <a:noFill/>
        </p:spPr>
        <p:txBody>
          <a:bodyPr wrap="square" rtlCol="0">
            <a:spAutoFit/>
          </a:bodyPr>
          <a:lstStyle/>
          <a:p>
            <a:r>
              <a:rPr lang="fr-FR" sz="1400" b="1" dirty="0">
                <a:solidFill>
                  <a:schemeClr val="bg1"/>
                </a:solidFill>
                <a:latin typeface="Roboto" panose="02000000000000000000" pitchFamily="2" charset="0"/>
                <a:ea typeface="Roboto" panose="02000000000000000000" pitchFamily="2" charset="0"/>
              </a:rPr>
              <a:t>Amazon EMR</a:t>
            </a:r>
          </a:p>
          <a:p>
            <a:r>
              <a:rPr lang="fr-FR" sz="1400" dirty="0">
                <a:solidFill>
                  <a:schemeClr val="bg1"/>
                </a:solidFill>
                <a:latin typeface="Roboto" panose="02000000000000000000" pitchFamily="2" charset="0"/>
                <a:ea typeface="Roboto" panose="02000000000000000000" pitchFamily="2" charset="0"/>
              </a:rPr>
              <a:t> permet d'exécuter des applications basées sur Apache Hadoop et Apache Spark</a:t>
            </a:r>
          </a:p>
        </p:txBody>
      </p:sp>
      <p:sp>
        <p:nvSpPr>
          <p:cNvPr id="31" name="ZoneTexte 30">
            <a:extLst>
              <a:ext uri="{FF2B5EF4-FFF2-40B4-BE49-F238E27FC236}">
                <a16:creationId xmlns:a16="http://schemas.microsoft.com/office/drawing/2014/main" id="{7456EFA5-F0F1-6114-C97D-38356E718F79}"/>
              </a:ext>
            </a:extLst>
          </p:cNvPr>
          <p:cNvSpPr txBox="1"/>
          <p:nvPr/>
        </p:nvSpPr>
        <p:spPr>
          <a:xfrm>
            <a:off x="1734826" y="5585502"/>
            <a:ext cx="3983567" cy="738664"/>
          </a:xfrm>
          <a:prstGeom prst="rect">
            <a:avLst/>
          </a:prstGeom>
          <a:noFill/>
        </p:spPr>
        <p:txBody>
          <a:bodyPr wrap="square" rtlCol="0">
            <a:spAutoFit/>
          </a:bodyPr>
          <a:lstStyle/>
          <a:p>
            <a:r>
              <a:rPr lang="fr-FR" sz="1400" b="1" dirty="0">
                <a:solidFill>
                  <a:schemeClr val="bg1"/>
                </a:solidFill>
                <a:latin typeface="Roboto" panose="02000000000000000000" pitchFamily="2" charset="0"/>
                <a:ea typeface="Roboto" panose="02000000000000000000" pitchFamily="2" charset="0"/>
              </a:rPr>
              <a:t>Amazon Athena</a:t>
            </a:r>
          </a:p>
          <a:p>
            <a:r>
              <a:rPr lang="fr-FR" sz="1400" dirty="0">
                <a:solidFill>
                  <a:schemeClr val="bg1"/>
                </a:solidFill>
                <a:latin typeface="Roboto" panose="02000000000000000000" pitchFamily="2" charset="0"/>
                <a:ea typeface="Roboto" panose="02000000000000000000" pitchFamily="2" charset="0"/>
              </a:rPr>
              <a:t> permet d'effectuer des requêtes et des analyses sur de grands ensembles de données</a:t>
            </a:r>
          </a:p>
        </p:txBody>
      </p:sp>
      <p:pic>
        <p:nvPicPr>
          <p:cNvPr id="55" name="Image 54">
            <a:extLst>
              <a:ext uri="{FF2B5EF4-FFF2-40B4-BE49-F238E27FC236}">
                <a16:creationId xmlns:a16="http://schemas.microsoft.com/office/drawing/2014/main" id="{F3756B0A-E0CB-E837-ACA5-3293ECBBFAA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0403" y="3893136"/>
            <a:ext cx="434215" cy="434215"/>
          </a:xfrm>
          <a:prstGeom prst="rect">
            <a:avLst/>
          </a:prstGeom>
        </p:spPr>
      </p:pic>
      <p:pic>
        <p:nvPicPr>
          <p:cNvPr id="57" name="Image 56">
            <a:extLst>
              <a:ext uri="{FF2B5EF4-FFF2-40B4-BE49-F238E27FC236}">
                <a16:creationId xmlns:a16="http://schemas.microsoft.com/office/drawing/2014/main" id="{448D98C1-88C5-FAD0-CC57-1E3B5919736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32405" y="832508"/>
            <a:ext cx="483929" cy="483929"/>
          </a:xfrm>
          <a:prstGeom prst="rect">
            <a:avLst/>
          </a:prstGeom>
        </p:spPr>
      </p:pic>
      <p:grpSp>
        <p:nvGrpSpPr>
          <p:cNvPr id="32" name="Groupe 31">
            <a:extLst>
              <a:ext uri="{FF2B5EF4-FFF2-40B4-BE49-F238E27FC236}">
                <a16:creationId xmlns:a16="http://schemas.microsoft.com/office/drawing/2014/main" id="{CBB77FCA-6A80-4CF6-34E6-50B0048982EE}"/>
              </a:ext>
            </a:extLst>
          </p:cNvPr>
          <p:cNvGrpSpPr/>
          <p:nvPr/>
        </p:nvGrpSpPr>
        <p:grpSpPr>
          <a:xfrm>
            <a:off x="718194" y="905307"/>
            <a:ext cx="5082034" cy="2742924"/>
            <a:chOff x="565225" y="1149785"/>
            <a:chExt cx="5082034" cy="2742924"/>
          </a:xfrm>
        </p:grpSpPr>
        <p:sp>
          <p:nvSpPr>
            <p:cNvPr id="6" name="Rectangle : coins arrondis 5">
              <a:extLst>
                <a:ext uri="{FF2B5EF4-FFF2-40B4-BE49-F238E27FC236}">
                  <a16:creationId xmlns:a16="http://schemas.microsoft.com/office/drawing/2014/main" id="{00E4C754-9E09-6268-6CB1-434276ADDF8C}"/>
                </a:ext>
              </a:extLst>
            </p:cNvPr>
            <p:cNvSpPr/>
            <p:nvPr/>
          </p:nvSpPr>
          <p:spPr>
            <a:xfrm>
              <a:off x="770459" y="1246492"/>
              <a:ext cx="4876800" cy="2646217"/>
            </a:xfrm>
            <a:prstGeom prst="roundRect">
              <a:avLst/>
            </a:prstGeom>
            <a:solidFill>
              <a:srgbClr val="0058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sz="1400" dirty="0"/>
            </a:p>
            <a:p>
              <a:pPr algn="ctr"/>
              <a:r>
                <a:rPr lang="fr-FR" b="1" dirty="0"/>
                <a:t>Internet of things </a:t>
              </a:r>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a:p>
              <a:pPr algn="ctr"/>
              <a:endParaRPr lang="fr-FR" sz="1400" dirty="0"/>
            </a:p>
          </p:txBody>
        </p:sp>
        <p:sp>
          <p:nvSpPr>
            <p:cNvPr id="7" name="Organigramme : Connecteur 6">
              <a:extLst>
                <a:ext uri="{FF2B5EF4-FFF2-40B4-BE49-F238E27FC236}">
                  <a16:creationId xmlns:a16="http://schemas.microsoft.com/office/drawing/2014/main" id="{CF6B7768-5778-462A-689A-1DC5DDABEF9A}"/>
                </a:ext>
              </a:extLst>
            </p:cNvPr>
            <p:cNvSpPr/>
            <p:nvPr/>
          </p:nvSpPr>
          <p:spPr>
            <a:xfrm>
              <a:off x="565225" y="1149785"/>
              <a:ext cx="701620" cy="673100"/>
            </a:xfrm>
            <a:prstGeom prst="flowChartConnector">
              <a:avLst/>
            </a:prstGeom>
            <a:solidFill>
              <a:schemeClr val="bg1"/>
            </a:solidFill>
            <a:ln>
              <a:solidFill>
                <a:srgbClr val="0058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59" name="Image 58">
            <a:extLst>
              <a:ext uri="{FF2B5EF4-FFF2-40B4-BE49-F238E27FC236}">
                <a16:creationId xmlns:a16="http://schemas.microsoft.com/office/drawing/2014/main" id="{4C22D664-873C-B07A-6DA5-EDFC5E41A1F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4630" y="993546"/>
            <a:ext cx="488748" cy="479752"/>
          </a:xfrm>
          <a:prstGeom prst="rect">
            <a:avLst/>
          </a:prstGeom>
        </p:spPr>
      </p:pic>
      <p:pic>
        <p:nvPicPr>
          <p:cNvPr id="1052" name="Picture 28">
            <a:extLst>
              <a:ext uri="{FF2B5EF4-FFF2-40B4-BE49-F238E27FC236}">
                <a16:creationId xmlns:a16="http://schemas.microsoft.com/office/drawing/2014/main" id="{3D85F3B5-42D9-43EB-3364-3AB02C0AE22E}"/>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9000" b="92500" l="10000" r="90000">
                        <a14:foregroundMark x1="49000" y1="9000" x2="49000" y2="9000"/>
                        <a14:foregroundMark x1="50000" y1="92500" x2="50000" y2="92500"/>
                      </a14:backgroundRemoval>
                    </a14:imgEffect>
                  </a14:imgLayer>
                </a14:imgProps>
              </a:ext>
              <a:ext uri="{28A0092B-C50C-407E-A947-70E740481C1C}">
                <a14:useLocalDpi xmlns:a14="http://schemas.microsoft.com/office/drawing/2010/main" val="0"/>
              </a:ext>
            </a:extLst>
          </a:blip>
          <a:srcRect/>
          <a:stretch>
            <a:fillRect/>
          </a:stretch>
        </p:blipFill>
        <p:spPr bwMode="auto">
          <a:xfrm>
            <a:off x="675086" y="1634509"/>
            <a:ext cx="1424340" cy="79858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Understanding Amazon's Internet of Things (AWS IoT) Services | by Ashish |  Medium">
            <a:extLst>
              <a:ext uri="{FF2B5EF4-FFF2-40B4-BE49-F238E27FC236}">
                <a16:creationId xmlns:a16="http://schemas.microsoft.com/office/drawing/2014/main" id="{08C22336-9503-4EF5-4368-EA4C8DCF11C1}"/>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10000" b="90000" l="10000" r="90000">
                        <a14:foregroundMark x1="45143" y1="35553" x2="45143" y2="35553"/>
                      </a14:backgroundRemoval>
                    </a14:imgEffect>
                  </a14:imgLayer>
                </a14:imgProps>
              </a:ext>
              <a:ext uri="{28A0092B-C50C-407E-A947-70E740481C1C}">
                <a14:useLocalDpi xmlns:a14="http://schemas.microsoft.com/office/drawing/2010/main" val="0"/>
              </a:ext>
            </a:extLst>
          </a:blip>
          <a:srcRect/>
          <a:stretch>
            <a:fillRect/>
          </a:stretch>
        </p:blipFill>
        <p:spPr bwMode="auto">
          <a:xfrm>
            <a:off x="214974" y="2344038"/>
            <a:ext cx="2435088" cy="1619394"/>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2BC6BFA1-D886-160C-8BB7-054FF48F8233}"/>
              </a:ext>
            </a:extLst>
          </p:cNvPr>
          <p:cNvSpPr txBox="1"/>
          <p:nvPr/>
        </p:nvSpPr>
        <p:spPr>
          <a:xfrm>
            <a:off x="1706214" y="1649189"/>
            <a:ext cx="3983567" cy="738664"/>
          </a:xfrm>
          <a:prstGeom prst="rect">
            <a:avLst/>
          </a:prstGeom>
          <a:noFill/>
        </p:spPr>
        <p:txBody>
          <a:bodyPr wrap="square" rtlCol="0">
            <a:spAutoFit/>
          </a:bodyPr>
          <a:lstStyle/>
          <a:p>
            <a:r>
              <a:rPr lang="fr-FR" sz="1400" b="1" dirty="0">
                <a:solidFill>
                  <a:schemeClr val="bg1"/>
                </a:solidFill>
                <a:latin typeface="Roboto" panose="02000000000000000000" pitchFamily="2" charset="0"/>
                <a:ea typeface="Roboto" panose="02000000000000000000" pitchFamily="2" charset="0"/>
              </a:rPr>
              <a:t>AWS Greengrass</a:t>
            </a:r>
          </a:p>
          <a:p>
            <a:r>
              <a:rPr lang="fr-FR" sz="1400" dirty="0">
                <a:solidFill>
                  <a:schemeClr val="bg1"/>
                </a:solidFill>
                <a:latin typeface="Roboto" panose="02000000000000000000" pitchFamily="2" charset="0"/>
                <a:ea typeface="Roboto" panose="02000000000000000000" pitchFamily="2" charset="0"/>
              </a:rPr>
              <a:t> permet de délivrer des capacités de calcul pour les appareils IoT.</a:t>
            </a:r>
          </a:p>
        </p:txBody>
      </p:sp>
      <p:sp>
        <p:nvSpPr>
          <p:cNvPr id="61" name="ZoneTexte 60">
            <a:extLst>
              <a:ext uri="{FF2B5EF4-FFF2-40B4-BE49-F238E27FC236}">
                <a16:creationId xmlns:a16="http://schemas.microsoft.com/office/drawing/2014/main" id="{0977BF79-CF49-1D51-6674-D7287260BFBC}"/>
              </a:ext>
            </a:extLst>
          </p:cNvPr>
          <p:cNvSpPr txBox="1"/>
          <p:nvPr/>
        </p:nvSpPr>
        <p:spPr>
          <a:xfrm>
            <a:off x="1791928" y="2576843"/>
            <a:ext cx="3983567" cy="738664"/>
          </a:xfrm>
          <a:prstGeom prst="rect">
            <a:avLst/>
          </a:prstGeom>
          <a:noFill/>
        </p:spPr>
        <p:txBody>
          <a:bodyPr wrap="square" rtlCol="0">
            <a:spAutoFit/>
          </a:bodyPr>
          <a:lstStyle/>
          <a:p>
            <a:r>
              <a:rPr lang="fr-FR" sz="1400" b="1" dirty="0">
                <a:solidFill>
                  <a:schemeClr val="bg1"/>
                </a:solidFill>
                <a:latin typeface="Roboto" panose="02000000000000000000" pitchFamily="2" charset="0"/>
                <a:ea typeface="Roboto" panose="02000000000000000000" pitchFamily="2" charset="0"/>
              </a:rPr>
              <a:t>AWS IoT Button</a:t>
            </a:r>
          </a:p>
          <a:p>
            <a:r>
              <a:rPr lang="fr-FR" sz="1400" dirty="0">
                <a:solidFill>
                  <a:schemeClr val="bg1"/>
                </a:solidFill>
                <a:latin typeface="Roboto" panose="02000000000000000000" pitchFamily="2" charset="0"/>
                <a:ea typeface="Roboto" panose="02000000000000000000" pitchFamily="2" charset="0"/>
              </a:rPr>
              <a:t> permet de créer facilement des objets connectés aux fonctionnalités basiques.</a:t>
            </a:r>
          </a:p>
        </p:txBody>
      </p:sp>
      <p:grpSp>
        <p:nvGrpSpPr>
          <p:cNvPr id="3" name="Groupe 2">
            <a:extLst>
              <a:ext uri="{FF2B5EF4-FFF2-40B4-BE49-F238E27FC236}">
                <a16:creationId xmlns:a16="http://schemas.microsoft.com/office/drawing/2014/main" id="{E0980F7C-9D34-6CFD-918D-E83182830EDA}"/>
              </a:ext>
            </a:extLst>
          </p:cNvPr>
          <p:cNvGrpSpPr/>
          <p:nvPr/>
        </p:nvGrpSpPr>
        <p:grpSpPr>
          <a:xfrm>
            <a:off x="11678897" y="86801"/>
            <a:ext cx="525817" cy="371157"/>
            <a:chOff x="11678897" y="86801"/>
            <a:chExt cx="525817" cy="371157"/>
          </a:xfrm>
        </p:grpSpPr>
        <p:sp>
          <p:nvSpPr>
            <p:cNvPr id="5" name="Organigramme : Connecteur 4">
              <a:extLst>
                <a:ext uri="{FF2B5EF4-FFF2-40B4-BE49-F238E27FC236}">
                  <a16:creationId xmlns:a16="http://schemas.microsoft.com/office/drawing/2014/main" id="{D1DF4C60-D3DE-7412-A25A-4F795767DC46}"/>
                </a:ext>
              </a:extLst>
            </p:cNvPr>
            <p:cNvSpPr/>
            <p:nvPr/>
          </p:nvSpPr>
          <p:spPr>
            <a:xfrm>
              <a:off x="11678897" y="86801"/>
              <a:ext cx="362679" cy="371157"/>
            </a:xfrm>
            <a:prstGeom prst="flowChartConnector">
              <a:avLst/>
            </a:prstGeom>
            <a:solidFill>
              <a:srgbClr val="3F4A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latin typeface="Roboto" panose="02000000000000000000" pitchFamily="2" charset="0"/>
                <a:ea typeface="Roboto" panose="02000000000000000000" pitchFamily="2" charset="0"/>
              </a:endParaRPr>
            </a:p>
          </p:txBody>
        </p:sp>
        <p:sp>
          <p:nvSpPr>
            <p:cNvPr id="8" name="ZoneTexte 7">
              <a:extLst>
                <a:ext uri="{FF2B5EF4-FFF2-40B4-BE49-F238E27FC236}">
                  <a16:creationId xmlns:a16="http://schemas.microsoft.com/office/drawing/2014/main" id="{AAFCBCD7-B247-7BEB-5BC1-ED2E3116289F}"/>
                </a:ext>
              </a:extLst>
            </p:cNvPr>
            <p:cNvSpPr txBox="1"/>
            <p:nvPr/>
          </p:nvSpPr>
          <p:spPr>
            <a:xfrm>
              <a:off x="11727583" y="133879"/>
              <a:ext cx="477131" cy="276999"/>
            </a:xfrm>
            <a:prstGeom prst="rect">
              <a:avLst/>
            </a:prstGeom>
            <a:noFill/>
          </p:spPr>
          <p:txBody>
            <a:bodyPr wrap="square" rtlCol="0">
              <a:spAutoFit/>
            </a:bodyPr>
            <a:lstStyle/>
            <a:p>
              <a:r>
                <a:rPr lang="fr-FR" sz="1200" dirty="0">
                  <a:solidFill>
                    <a:schemeClr val="bg1"/>
                  </a:solidFill>
                  <a:latin typeface="Roboto" panose="02000000000000000000" pitchFamily="2" charset="0"/>
                  <a:ea typeface="Roboto" panose="02000000000000000000" pitchFamily="2" charset="0"/>
                </a:rPr>
                <a:t>7</a:t>
              </a:r>
            </a:p>
          </p:txBody>
        </p:sp>
      </p:grpSp>
      <p:sp>
        <p:nvSpPr>
          <p:cNvPr id="2" name="ZoneTexte 1">
            <a:extLst>
              <a:ext uri="{FF2B5EF4-FFF2-40B4-BE49-F238E27FC236}">
                <a16:creationId xmlns:a16="http://schemas.microsoft.com/office/drawing/2014/main" id="{29CA35F2-7E79-4023-A81D-D6689675D187}"/>
              </a:ext>
            </a:extLst>
          </p:cNvPr>
          <p:cNvSpPr txBox="1"/>
          <p:nvPr/>
        </p:nvSpPr>
        <p:spPr>
          <a:xfrm>
            <a:off x="709589" y="39176"/>
            <a:ext cx="9103638" cy="707886"/>
          </a:xfrm>
          <a:prstGeom prst="rect">
            <a:avLst/>
          </a:prstGeom>
          <a:noFill/>
        </p:spPr>
        <p:txBody>
          <a:bodyPr wrap="square" rtlCol="0">
            <a:spAutoFit/>
          </a:bodyPr>
          <a:lstStyle/>
          <a:p>
            <a:r>
              <a:rPr lang="fr-FR" sz="4000" dirty="0">
                <a:solidFill>
                  <a:srgbClr val="232F3E"/>
                </a:solidFill>
                <a:latin typeface="Roboto Black" panose="02000000000000000000" pitchFamily="2" charset="0"/>
                <a:ea typeface="Roboto Black" panose="02000000000000000000" pitchFamily="2" charset="0"/>
              </a:rPr>
              <a:t>QUELQUES OUTILS DE LA GAMME AWS</a:t>
            </a:r>
          </a:p>
        </p:txBody>
      </p:sp>
      <p:sp>
        <p:nvSpPr>
          <p:cNvPr id="9" name="Rectangle 8">
            <a:extLst>
              <a:ext uri="{FF2B5EF4-FFF2-40B4-BE49-F238E27FC236}">
                <a16:creationId xmlns:a16="http://schemas.microsoft.com/office/drawing/2014/main" id="{00BE0EFA-21AA-0929-859E-B3D34A35181D}"/>
              </a:ext>
            </a:extLst>
          </p:cNvPr>
          <p:cNvSpPr/>
          <p:nvPr/>
        </p:nvSpPr>
        <p:spPr>
          <a:xfrm>
            <a:off x="0" y="-19050"/>
            <a:ext cx="660903" cy="905347"/>
          </a:xfrm>
          <a:prstGeom prst="rect">
            <a:avLst/>
          </a:prstGeom>
          <a:solidFill>
            <a:srgbClr val="DB8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2F3E"/>
              </a:solidFill>
            </a:endParaRPr>
          </a:p>
        </p:txBody>
      </p:sp>
    </p:spTree>
    <p:extLst>
      <p:ext uri="{BB962C8B-B14F-4D97-AF65-F5344CB8AC3E}">
        <p14:creationId xmlns:p14="http://schemas.microsoft.com/office/powerpoint/2010/main" val="1680271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arn(inVertical)">
                                      <p:cBhvr>
                                        <p:cTn id="7" dur="500"/>
                                        <p:tgtEl>
                                          <p:spTgt spid="59"/>
                                        </p:tgtEl>
                                      </p:cBhvr>
                                    </p:animEffect>
                                  </p:childTnLst>
                                </p:cTn>
                              </p:par>
                              <p:par>
                                <p:cTn id="8" presetID="16" presetClass="entr" presetSubtype="21"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arn(inVertical)">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52"/>
                                        </p:tgtEl>
                                        <p:attrNameLst>
                                          <p:attrName>style.visibility</p:attrName>
                                        </p:attrNameLst>
                                      </p:cBhvr>
                                      <p:to>
                                        <p:strVal val="visible"/>
                                      </p:to>
                                    </p:set>
                                    <p:animEffect transition="in" filter="fade">
                                      <p:cBhvr>
                                        <p:cTn id="15" dur="500"/>
                                        <p:tgtEl>
                                          <p:spTgt spid="1052"/>
                                        </p:tgtEl>
                                      </p:cBhvr>
                                    </p:animEffect>
                                    <p:anim calcmode="lin" valueType="num">
                                      <p:cBhvr>
                                        <p:cTn id="16" dur="500" fill="hold"/>
                                        <p:tgtEl>
                                          <p:spTgt spid="1052"/>
                                        </p:tgtEl>
                                        <p:attrNameLst>
                                          <p:attrName>ppt_x</p:attrName>
                                        </p:attrNameLst>
                                      </p:cBhvr>
                                      <p:tavLst>
                                        <p:tav tm="0">
                                          <p:val>
                                            <p:strVal val="#ppt_x"/>
                                          </p:val>
                                        </p:tav>
                                        <p:tav tm="100000">
                                          <p:val>
                                            <p:strVal val="#ppt_x"/>
                                          </p:val>
                                        </p:tav>
                                      </p:tavLst>
                                    </p:anim>
                                    <p:anim calcmode="lin" valueType="num">
                                      <p:cBhvr>
                                        <p:cTn id="17" dur="500" fill="hold"/>
                                        <p:tgtEl>
                                          <p:spTgt spid="105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fade">
                                      <p:cBhvr>
                                        <p:cTn id="20" dur="500"/>
                                        <p:tgtEl>
                                          <p:spTgt spid="60"/>
                                        </p:tgtEl>
                                      </p:cBhvr>
                                    </p:animEffect>
                                    <p:anim calcmode="lin" valueType="num">
                                      <p:cBhvr>
                                        <p:cTn id="21" dur="500" fill="hold"/>
                                        <p:tgtEl>
                                          <p:spTgt spid="60"/>
                                        </p:tgtEl>
                                        <p:attrNameLst>
                                          <p:attrName>ppt_x</p:attrName>
                                        </p:attrNameLst>
                                      </p:cBhvr>
                                      <p:tavLst>
                                        <p:tav tm="0">
                                          <p:val>
                                            <p:strVal val="#ppt_x"/>
                                          </p:val>
                                        </p:tav>
                                        <p:tav tm="100000">
                                          <p:val>
                                            <p:strVal val="#ppt_x"/>
                                          </p:val>
                                        </p:tav>
                                      </p:tavLst>
                                    </p:anim>
                                    <p:anim calcmode="lin" valueType="num">
                                      <p:cBhvr>
                                        <p:cTn id="22" dur="500" fill="hold"/>
                                        <p:tgtEl>
                                          <p:spTgt spid="6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4"/>
                                        </p:tgtEl>
                                        <p:attrNameLst>
                                          <p:attrName>style.visibility</p:attrName>
                                        </p:attrNameLst>
                                      </p:cBhvr>
                                      <p:to>
                                        <p:strVal val="visible"/>
                                      </p:to>
                                    </p:set>
                                    <p:animEffect transition="in" filter="fade">
                                      <p:cBhvr>
                                        <p:cTn id="25" dur="500"/>
                                        <p:tgtEl>
                                          <p:spTgt spid="1054"/>
                                        </p:tgtEl>
                                      </p:cBhvr>
                                    </p:animEffect>
                                    <p:anim calcmode="lin" valueType="num">
                                      <p:cBhvr>
                                        <p:cTn id="26" dur="500" fill="hold"/>
                                        <p:tgtEl>
                                          <p:spTgt spid="1054"/>
                                        </p:tgtEl>
                                        <p:attrNameLst>
                                          <p:attrName>ppt_x</p:attrName>
                                        </p:attrNameLst>
                                      </p:cBhvr>
                                      <p:tavLst>
                                        <p:tav tm="0">
                                          <p:val>
                                            <p:strVal val="#ppt_x"/>
                                          </p:val>
                                        </p:tav>
                                        <p:tav tm="100000">
                                          <p:val>
                                            <p:strVal val="#ppt_x"/>
                                          </p:val>
                                        </p:tav>
                                      </p:tavLst>
                                    </p:anim>
                                    <p:anim calcmode="lin" valueType="num">
                                      <p:cBhvr>
                                        <p:cTn id="27" dur="500" fill="hold"/>
                                        <p:tgtEl>
                                          <p:spTgt spid="105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anim calcmode="lin" valueType="num">
                                      <p:cBhvr>
                                        <p:cTn id="31" dur="500" fill="hold"/>
                                        <p:tgtEl>
                                          <p:spTgt spid="61"/>
                                        </p:tgtEl>
                                        <p:attrNameLst>
                                          <p:attrName>ppt_x</p:attrName>
                                        </p:attrNameLst>
                                      </p:cBhvr>
                                      <p:tavLst>
                                        <p:tav tm="0">
                                          <p:val>
                                            <p:strVal val="#ppt_x"/>
                                          </p:val>
                                        </p:tav>
                                        <p:tav tm="100000">
                                          <p:val>
                                            <p:strVal val="#ppt_x"/>
                                          </p:val>
                                        </p:tav>
                                      </p:tavLst>
                                    </p:anim>
                                    <p:anim calcmode="lin" valueType="num">
                                      <p:cBhvr>
                                        <p:cTn id="32" dur="5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arn(inVertical)">
                                      <p:cBhvr>
                                        <p:cTn id="37" dur="500"/>
                                        <p:tgtEl>
                                          <p:spTgt spid="41"/>
                                        </p:tgtEl>
                                      </p:cBhvr>
                                    </p:animEffect>
                                  </p:childTnLst>
                                </p:cTn>
                              </p:par>
                              <p:par>
                                <p:cTn id="38" presetID="16" presetClass="entr" presetSubtype="21"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barn(inVertical)">
                                      <p:cBhvr>
                                        <p:cTn id="40" dur="500"/>
                                        <p:tgtEl>
                                          <p:spTgt spid="57"/>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anim calcmode="lin" valueType="num">
                                      <p:cBhvr>
                                        <p:cTn id="49" dur="500" fill="hold"/>
                                        <p:tgtEl>
                                          <p:spTgt spid="16"/>
                                        </p:tgtEl>
                                        <p:attrNameLst>
                                          <p:attrName>ppt_x</p:attrName>
                                        </p:attrNameLst>
                                      </p:cBhvr>
                                      <p:tavLst>
                                        <p:tav tm="0">
                                          <p:val>
                                            <p:strVal val="#ppt_x"/>
                                          </p:val>
                                        </p:tav>
                                        <p:tav tm="100000">
                                          <p:val>
                                            <p:strVal val="#ppt_x"/>
                                          </p:val>
                                        </p:tav>
                                      </p:tavLst>
                                    </p:anim>
                                    <p:anim calcmode="lin" valueType="num">
                                      <p:cBhvr>
                                        <p:cTn id="50" dur="5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028"/>
                                        </p:tgtEl>
                                        <p:attrNameLst>
                                          <p:attrName>style.visibility</p:attrName>
                                        </p:attrNameLst>
                                      </p:cBhvr>
                                      <p:to>
                                        <p:strVal val="visible"/>
                                      </p:to>
                                    </p:set>
                                    <p:animEffect transition="in" filter="fade">
                                      <p:cBhvr>
                                        <p:cTn id="53" dur="500"/>
                                        <p:tgtEl>
                                          <p:spTgt spid="1028"/>
                                        </p:tgtEl>
                                      </p:cBhvr>
                                    </p:animEffect>
                                    <p:anim calcmode="lin" valueType="num">
                                      <p:cBhvr>
                                        <p:cTn id="54" dur="500" fill="hold"/>
                                        <p:tgtEl>
                                          <p:spTgt spid="1028"/>
                                        </p:tgtEl>
                                        <p:attrNameLst>
                                          <p:attrName>ppt_x</p:attrName>
                                        </p:attrNameLst>
                                      </p:cBhvr>
                                      <p:tavLst>
                                        <p:tav tm="0">
                                          <p:val>
                                            <p:strVal val="#ppt_x"/>
                                          </p:val>
                                        </p:tav>
                                        <p:tav tm="100000">
                                          <p:val>
                                            <p:strVal val="#ppt_x"/>
                                          </p:val>
                                        </p:tav>
                                      </p:tavLst>
                                    </p:anim>
                                    <p:anim calcmode="lin" valueType="num">
                                      <p:cBhvr>
                                        <p:cTn id="55" dur="500" fill="hold"/>
                                        <p:tgtEl>
                                          <p:spTgt spid="102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anim calcmode="lin" valueType="num">
                                      <p:cBhvr>
                                        <p:cTn id="59" dur="500" fill="hold"/>
                                        <p:tgtEl>
                                          <p:spTgt spid="17"/>
                                        </p:tgtEl>
                                        <p:attrNameLst>
                                          <p:attrName>ppt_x</p:attrName>
                                        </p:attrNameLst>
                                      </p:cBhvr>
                                      <p:tavLst>
                                        <p:tav tm="0">
                                          <p:val>
                                            <p:strVal val="#ppt_x"/>
                                          </p:val>
                                        </p:tav>
                                        <p:tav tm="100000">
                                          <p:val>
                                            <p:strVal val="#ppt_x"/>
                                          </p:val>
                                        </p:tav>
                                      </p:tavLst>
                                    </p:anim>
                                    <p:anim calcmode="lin" valueType="num">
                                      <p:cBhvr>
                                        <p:cTn id="60" dur="500" fill="hold"/>
                                        <p:tgtEl>
                                          <p:spTgt spid="17"/>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030"/>
                                        </p:tgtEl>
                                        <p:attrNameLst>
                                          <p:attrName>style.visibility</p:attrName>
                                        </p:attrNameLst>
                                      </p:cBhvr>
                                      <p:to>
                                        <p:strVal val="visible"/>
                                      </p:to>
                                    </p:set>
                                    <p:animEffect transition="in" filter="fade">
                                      <p:cBhvr>
                                        <p:cTn id="63" dur="500"/>
                                        <p:tgtEl>
                                          <p:spTgt spid="1030"/>
                                        </p:tgtEl>
                                      </p:cBhvr>
                                    </p:animEffect>
                                    <p:anim calcmode="lin" valueType="num">
                                      <p:cBhvr>
                                        <p:cTn id="64" dur="500" fill="hold"/>
                                        <p:tgtEl>
                                          <p:spTgt spid="1030"/>
                                        </p:tgtEl>
                                        <p:attrNameLst>
                                          <p:attrName>ppt_x</p:attrName>
                                        </p:attrNameLst>
                                      </p:cBhvr>
                                      <p:tavLst>
                                        <p:tav tm="0">
                                          <p:val>
                                            <p:strVal val="#ppt_x"/>
                                          </p:val>
                                        </p:tav>
                                        <p:tav tm="100000">
                                          <p:val>
                                            <p:strVal val="#ppt_x"/>
                                          </p:val>
                                        </p:tav>
                                      </p:tavLst>
                                    </p:anim>
                                    <p:anim calcmode="lin" valueType="num">
                                      <p:cBhvr>
                                        <p:cTn id="65" dur="500" fill="hold"/>
                                        <p:tgtEl>
                                          <p:spTgt spid="103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anim calcmode="lin" valueType="num">
                                      <p:cBhvr>
                                        <p:cTn id="69" dur="500" fill="hold"/>
                                        <p:tgtEl>
                                          <p:spTgt spid="18"/>
                                        </p:tgtEl>
                                        <p:attrNameLst>
                                          <p:attrName>ppt_x</p:attrName>
                                        </p:attrNameLst>
                                      </p:cBhvr>
                                      <p:tavLst>
                                        <p:tav tm="0">
                                          <p:val>
                                            <p:strVal val="#ppt_x"/>
                                          </p:val>
                                        </p:tav>
                                        <p:tav tm="100000">
                                          <p:val>
                                            <p:strVal val="#ppt_x"/>
                                          </p:val>
                                        </p:tav>
                                      </p:tavLst>
                                    </p:anim>
                                    <p:anim calcmode="lin" valueType="num">
                                      <p:cBhvr>
                                        <p:cTn id="70" dur="500" fill="hold"/>
                                        <p:tgtEl>
                                          <p:spTgt spid="18"/>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034"/>
                                        </p:tgtEl>
                                        <p:attrNameLst>
                                          <p:attrName>style.visibility</p:attrName>
                                        </p:attrNameLst>
                                      </p:cBhvr>
                                      <p:to>
                                        <p:strVal val="visible"/>
                                      </p:to>
                                    </p:set>
                                    <p:animEffect transition="in" filter="fade">
                                      <p:cBhvr>
                                        <p:cTn id="73" dur="500"/>
                                        <p:tgtEl>
                                          <p:spTgt spid="1034"/>
                                        </p:tgtEl>
                                      </p:cBhvr>
                                    </p:animEffect>
                                    <p:anim calcmode="lin" valueType="num">
                                      <p:cBhvr>
                                        <p:cTn id="74" dur="500" fill="hold"/>
                                        <p:tgtEl>
                                          <p:spTgt spid="1034"/>
                                        </p:tgtEl>
                                        <p:attrNameLst>
                                          <p:attrName>ppt_x</p:attrName>
                                        </p:attrNameLst>
                                      </p:cBhvr>
                                      <p:tavLst>
                                        <p:tav tm="0">
                                          <p:val>
                                            <p:strVal val="#ppt_x"/>
                                          </p:val>
                                        </p:tav>
                                        <p:tav tm="100000">
                                          <p:val>
                                            <p:strVal val="#ppt_x"/>
                                          </p:val>
                                        </p:tav>
                                      </p:tavLst>
                                    </p:anim>
                                    <p:anim calcmode="lin" valueType="num">
                                      <p:cBhvr>
                                        <p:cTn id="75" dur="500" fill="hold"/>
                                        <p:tgtEl>
                                          <p:spTgt spid="1034"/>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anim calcmode="lin" valueType="num">
                                      <p:cBhvr>
                                        <p:cTn id="79" dur="500" fill="hold"/>
                                        <p:tgtEl>
                                          <p:spTgt spid="23"/>
                                        </p:tgtEl>
                                        <p:attrNameLst>
                                          <p:attrName>ppt_x</p:attrName>
                                        </p:attrNameLst>
                                      </p:cBhvr>
                                      <p:tavLst>
                                        <p:tav tm="0">
                                          <p:val>
                                            <p:strVal val="#ppt_x"/>
                                          </p:val>
                                        </p:tav>
                                        <p:tav tm="100000">
                                          <p:val>
                                            <p:strVal val="#ppt_x"/>
                                          </p:val>
                                        </p:tav>
                                      </p:tavLst>
                                    </p:anim>
                                    <p:anim calcmode="lin" valueType="num">
                                      <p:cBhvr>
                                        <p:cTn id="80"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barn(inVertical)">
                                      <p:cBhvr>
                                        <p:cTn id="85" dur="500"/>
                                        <p:tgtEl>
                                          <p:spTgt spid="37"/>
                                        </p:tgtEl>
                                      </p:cBhvr>
                                    </p:animEffect>
                                  </p:childTnLst>
                                </p:cTn>
                              </p:par>
                              <p:par>
                                <p:cTn id="86" presetID="16" presetClass="entr" presetSubtype="21" fill="hold"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barn(inVertical)">
                                      <p:cBhvr>
                                        <p:cTn id="88" dur="500"/>
                                        <p:tgtEl>
                                          <p:spTgt spid="55"/>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barn(inVertical)">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1036"/>
                                        </p:tgtEl>
                                        <p:attrNameLst>
                                          <p:attrName>style.visibility</p:attrName>
                                        </p:attrNameLst>
                                      </p:cBhvr>
                                      <p:to>
                                        <p:strVal val="visible"/>
                                      </p:to>
                                    </p:set>
                                    <p:animEffect transition="in" filter="fade">
                                      <p:cBhvr>
                                        <p:cTn id="96" dur="500"/>
                                        <p:tgtEl>
                                          <p:spTgt spid="1036"/>
                                        </p:tgtEl>
                                      </p:cBhvr>
                                    </p:animEffect>
                                    <p:anim calcmode="lin" valueType="num">
                                      <p:cBhvr>
                                        <p:cTn id="97" dur="500" fill="hold"/>
                                        <p:tgtEl>
                                          <p:spTgt spid="1036"/>
                                        </p:tgtEl>
                                        <p:attrNameLst>
                                          <p:attrName>ppt_x</p:attrName>
                                        </p:attrNameLst>
                                      </p:cBhvr>
                                      <p:tavLst>
                                        <p:tav tm="0">
                                          <p:val>
                                            <p:strVal val="#ppt_x"/>
                                          </p:val>
                                        </p:tav>
                                        <p:tav tm="100000">
                                          <p:val>
                                            <p:strVal val="#ppt_x"/>
                                          </p:val>
                                        </p:tav>
                                      </p:tavLst>
                                    </p:anim>
                                    <p:anim calcmode="lin" valueType="num">
                                      <p:cBhvr>
                                        <p:cTn id="98" dur="500" fill="hold"/>
                                        <p:tgtEl>
                                          <p:spTgt spid="1036"/>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anim calcmode="lin" valueType="num">
                                      <p:cBhvr>
                                        <p:cTn id="102" dur="500" fill="hold"/>
                                        <p:tgtEl>
                                          <p:spTgt spid="30"/>
                                        </p:tgtEl>
                                        <p:attrNameLst>
                                          <p:attrName>ppt_x</p:attrName>
                                        </p:attrNameLst>
                                      </p:cBhvr>
                                      <p:tavLst>
                                        <p:tav tm="0">
                                          <p:val>
                                            <p:strVal val="#ppt_x"/>
                                          </p:val>
                                        </p:tav>
                                        <p:tav tm="100000">
                                          <p:val>
                                            <p:strVal val="#ppt_x"/>
                                          </p:val>
                                        </p:tav>
                                      </p:tavLst>
                                    </p:anim>
                                    <p:anim calcmode="lin" valueType="num">
                                      <p:cBhvr>
                                        <p:cTn id="103" dur="500" fill="hold"/>
                                        <p:tgtEl>
                                          <p:spTgt spid="30"/>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1042"/>
                                        </p:tgtEl>
                                        <p:attrNameLst>
                                          <p:attrName>style.visibility</p:attrName>
                                        </p:attrNameLst>
                                      </p:cBhvr>
                                      <p:to>
                                        <p:strVal val="visible"/>
                                      </p:to>
                                    </p:set>
                                    <p:animEffect transition="in" filter="fade">
                                      <p:cBhvr>
                                        <p:cTn id="106" dur="500"/>
                                        <p:tgtEl>
                                          <p:spTgt spid="1042"/>
                                        </p:tgtEl>
                                      </p:cBhvr>
                                    </p:animEffect>
                                    <p:anim calcmode="lin" valueType="num">
                                      <p:cBhvr>
                                        <p:cTn id="107" dur="500" fill="hold"/>
                                        <p:tgtEl>
                                          <p:spTgt spid="1042"/>
                                        </p:tgtEl>
                                        <p:attrNameLst>
                                          <p:attrName>ppt_x</p:attrName>
                                        </p:attrNameLst>
                                      </p:cBhvr>
                                      <p:tavLst>
                                        <p:tav tm="0">
                                          <p:val>
                                            <p:strVal val="#ppt_x"/>
                                          </p:val>
                                        </p:tav>
                                        <p:tav tm="100000">
                                          <p:val>
                                            <p:strVal val="#ppt_x"/>
                                          </p:val>
                                        </p:tav>
                                      </p:tavLst>
                                    </p:anim>
                                    <p:anim calcmode="lin" valueType="num">
                                      <p:cBhvr>
                                        <p:cTn id="108" dur="500" fill="hold"/>
                                        <p:tgtEl>
                                          <p:spTgt spid="1042"/>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fade">
                                      <p:cBhvr>
                                        <p:cTn id="111" dur="500"/>
                                        <p:tgtEl>
                                          <p:spTgt spid="31"/>
                                        </p:tgtEl>
                                      </p:cBhvr>
                                    </p:animEffect>
                                    <p:anim calcmode="lin" valueType="num">
                                      <p:cBhvr>
                                        <p:cTn id="112" dur="500" fill="hold"/>
                                        <p:tgtEl>
                                          <p:spTgt spid="31"/>
                                        </p:tgtEl>
                                        <p:attrNameLst>
                                          <p:attrName>ppt_x</p:attrName>
                                        </p:attrNameLst>
                                      </p:cBhvr>
                                      <p:tavLst>
                                        <p:tav tm="0">
                                          <p:val>
                                            <p:strVal val="#ppt_x"/>
                                          </p:val>
                                        </p:tav>
                                        <p:tav tm="100000">
                                          <p:val>
                                            <p:strVal val="#ppt_x"/>
                                          </p:val>
                                        </p:tav>
                                      </p:tavLst>
                                    </p:anim>
                                    <p:anim calcmode="lin" valueType="num">
                                      <p:cBhvr>
                                        <p:cTn id="113"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nodeType="clickEffect">
                                  <p:stCondLst>
                                    <p:cond delay="0"/>
                                  </p:stCondLst>
                                  <p:childTnLst>
                                    <p:set>
                                      <p:cBhvr>
                                        <p:cTn id="117" dur="1" fill="hold">
                                          <p:stCondLst>
                                            <p:cond delay="0"/>
                                          </p:stCondLst>
                                        </p:cTn>
                                        <p:tgtEl>
                                          <p:spTgt spid="53"/>
                                        </p:tgtEl>
                                        <p:attrNameLst>
                                          <p:attrName>style.visibility</p:attrName>
                                        </p:attrNameLst>
                                      </p:cBhvr>
                                      <p:to>
                                        <p:strVal val="visible"/>
                                      </p:to>
                                    </p:set>
                                    <p:animEffect transition="in" filter="barn(inVertical)">
                                      <p:cBhvr>
                                        <p:cTn id="118" dur="500"/>
                                        <p:tgtEl>
                                          <p:spTgt spid="53"/>
                                        </p:tgtEl>
                                      </p:cBhvr>
                                    </p:animEffect>
                                  </p:childTnLst>
                                </p:cTn>
                              </p:par>
                              <p:par>
                                <p:cTn id="119" presetID="16" presetClass="entr" presetSubtype="21" fill="hold" grpId="0"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barn(inVertical)">
                                      <p:cBhvr>
                                        <p:cTn id="121" dur="500"/>
                                        <p:tgtEl>
                                          <p:spTgt spid="50"/>
                                        </p:tgtEl>
                                      </p:cBhvr>
                                    </p:animEffect>
                                  </p:childTnLst>
                                </p:cTn>
                              </p:par>
                              <p:par>
                                <p:cTn id="122" presetID="16" presetClass="entr" presetSubtype="21" fill="hold" grpId="0" nodeType="withEffect">
                                  <p:stCondLst>
                                    <p:cond delay="0"/>
                                  </p:stCondLst>
                                  <p:childTnLst>
                                    <p:set>
                                      <p:cBhvr>
                                        <p:cTn id="123" dur="1" fill="hold">
                                          <p:stCondLst>
                                            <p:cond delay="0"/>
                                          </p:stCondLst>
                                        </p:cTn>
                                        <p:tgtEl>
                                          <p:spTgt spid="49"/>
                                        </p:tgtEl>
                                        <p:attrNameLst>
                                          <p:attrName>style.visibility</p:attrName>
                                        </p:attrNameLst>
                                      </p:cBhvr>
                                      <p:to>
                                        <p:strVal val="visible"/>
                                      </p:to>
                                    </p:set>
                                    <p:animEffect transition="in" filter="barn(inVertical)">
                                      <p:cBhvr>
                                        <p:cTn id="124" dur="500"/>
                                        <p:tgtEl>
                                          <p:spTgt spid="49"/>
                                        </p:tgtEl>
                                      </p:cBhvr>
                                    </p:animEffect>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1044"/>
                                        </p:tgtEl>
                                        <p:attrNameLst>
                                          <p:attrName>style.visibility</p:attrName>
                                        </p:attrNameLst>
                                      </p:cBhvr>
                                      <p:to>
                                        <p:strVal val="visible"/>
                                      </p:to>
                                    </p:set>
                                    <p:animEffect transition="in" filter="fade">
                                      <p:cBhvr>
                                        <p:cTn id="129" dur="500"/>
                                        <p:tgtEl>
                                          <p:spTgt spid="1044"/>
                                        </p:tgtEl>
                                      </p:cBhvr>
                                    </p:animEffect>
                                    <p:anim calcmode="lin" valueType="num">
                                      <p:cBhvr>
                                        <p:cTn id="130" dur="500" fill="hold"/>
                                        <p:tgtEl>
                                          <p:spTgt spid="1044"/>
                                        </p:tgtEl>
                                        <p:attrNameLst>
                                          <p:attrName>ppt_x</p:attrName>
                                        </p:attrNameLst>
                                      </p:cBhvr>
                                      <p:tavLst>
                                        <p:tav tm="0">
                                          <p:val>
                                            <p:strVal val="#ppt_x"/>
                                          </p:val>
                                        </p:tav>
                                        <p:tav tm="100000">
                                          <p:val>
                                            <p:strVal val="#ppt_x"/>
                                          </p:val>
                                        </p:tav>
                                      </p:tavLst>
                                    </p:anim>
                                    <p:anim calcmode="lin" valueType="num">
                                      <p:cBhvr>
                                        <p:cTn id="131" dur="500" fill="hold"/>
                                        <p:tgtEl>
                                          <p:spTgt spid="1044"/>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fade">
                                      <p:cBhvr>
                                        <p:cTn id="134" dur="500"/>
                                        <p:tgtEl>
                                          <p:spTgt spid="47"/>
                                        </p:tgtEl>
                                      </p:cBhvr>
                                    </p:animEffect>
                                    <p:anim calcmode="lin" valueType="num">
                                      <p:cBhvr>
                                        <p:cTn id="135" dur="500" fill="hold"/>
                                        <p:tgtEl>
                                          <p:spTgt spid="47"/>
                                        </p:tgtEl>
                                        <p:attrNameLst>
                                          <p:attrName>ppt_x</p:attrName>
                                        </p:attrNameLst>
                                      </p:cBhvr>
                                      <p:tavLst>
                                        <p:tav tm="0">
                                          <p:val>
                                            <p:strVal val="#ppt_x"/>
                                          </p:val>
                                        </p:tav>
                                        <p:tav tm="100000">
                                          <p:val>
                                            <p:strVal val="#ppt_x"/>
                                          </p:val>
                                        </p:tav>
                                      </p:tavLst>
                                    </p:anim>
                                    <p:anim calcmode="lin" valueType="num">
                                      <p:cBhvr>
                                        <p:cTn id="136" dur="500" fill="hold"/>
                                        <p:tgtEl>
                                          <p:spTgt spid="47"/>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1048"/>
                                        </p:tgtEl>
                                        <p:attrNameLst>
                                          <p:attrName>style.visibility</p:attrName>
                                        </p:attrNameLst>
                                      </p:cBhvr>
                                      <p:to>
                                        <p:strVal val="visible"/>
                                      </p:to>
                                    </p:set>
                                    <p:animEffect transition="in" filter="fade">
                                      <p:cBhvr>
                                        <p:cTn id="139" dur="500"/>
                                        <p:tgtEl>
                                          <p:spTgt spid="1048"/>
                                        </p:tgtEl>
                                      </p:cBhvr>
                                    </p:animEffect>
                                    <p:anim calcmode="lin" valueType="num">
                                      <p:cBhvr>
                                        <p:cTn id="140" dur="500" fill="hold"/>
                                        <p:tgtEl>
                                          <p:spTgt spid="1048"/>
                                        </p:tgtEl>
                                        <p:attrNameLst>
                                          <p:attrName>ppt_x</p:attrName>
                                        </p:attrNameLst>
                                      </p:cBhvr>
                                      <p:tavLst>
                                        <p:tav tm="0">
                                          <p:val>
                                            <p:strVal val="#ppt_x"/>
                                          </p:val>
                                        </p:tav>
                                        <p:tav tm="100000">
                                          <p:val>
                                            <p:strVal val="#ppt_x"/>
                                          </p:val>
                                        </p:tav>
                                      </p:tavLst>
                                    </p:anim>
                                    <p:anim calcmode="lin" valueType="num">
                                      <p:cBhvr>
                                        <p:cTn id="141" dur="500" fill="hold"/>
                                        <p:tgtEl>
                                          <p:spTgt spid="1048"/>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48"/>
                                        </p:tgtEl>
                                        <p:attrNameLst>
                                          <p:attrName>style.visibility</p:attrName>
                                        </p:attrNameLst>
                                      </p:cBhvr>
                                      <p:to>
                                        <p:strVal val="visible"/>
                                      </p:to>
                                    </p:set>
                                    <p:animEffect transition="in" filter="fade">
                                      <p:cBhvr>
                                        <p:cTn id="144" dur="500"/>
                                        <p:tgtEl>
                                          <p:spTgt spid="48"/>
                                        </p:tgtEl>
                                      </p:cBhvr>
                                    </p:animEffect>
                                    <p:anim calcmode="lin" valueType="num">
                                      <p:cBhvr>
                                        <p:cTn id="145" dur="500" fill="hold"/>
                                        <p:tgtEl>
                                          <p:spTgt spid="48"/>
                                        </p:tgtEl>
                                        <p:attrNameLst>
                                          <p:attrName>ppt_x</p:attrName>
                                        </p:attrNameLst>
                                      </p:cBhvr>
                                      <p:tavLst>
                                        <p:tav tm="0">
                                          <p:val>
                                            <p:strVal val="#ppt_x"/>
                                          </p:val>
                                        </p:tav>
                                        <p:tav tm="100000">
                                          <p:val>
                                            <p:strVal val="#ppt_x"/>
                                          </p:val>
                                        </p:tav>
                                      </p:tavLst>
                                    </p:anim>
                                    <p:anim calcmode="lin" valueType="num">
                                      <p:cBhvr>
                                        <p:cTn id="146"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17" grpId="0"/>
      <p:bldP spid="18" grpId="0"/>
      <p:bldP spid="23" grpId="0"/>
      <p:bldP spid="41" grpId="0" animBg="1"/>
      <p:bldP spid="49" grpId="0" animBg="1"/>
      <p:bldP spid="50" grpId="0" animBg="1"/>
      <p:bldP spid="47" grpId="0"/>
      <p:bldP spid="48" grpId="0"/>
      <p:bldP spid="25" grpId="0" animBg="1"/>
      <p:bldP spid="37" grpId="0" animBg="1"/>
      <p:bldP spid="30" grpId="0"/>
      <p:bldP spid="31" grpId="0"/>
      <p:bldP spid="60" grpId="0"/>
      <p:bldP spid="61"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2464</TotalTime>
  <Words>1849</Words>
  <Application>Microsoft Office PowerPoint</Application>
  <PresentationFormat>Grand écran</PresentationFormat>
  <Paragraphs>224</Paragraphs>
  <Slides>28</Slides>
  <Notes>18</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28</vt:i4>
      </vt:variant>
    </vt:vector>
  </HeadingPairs>
  <TitlesOfParts>
    <vt:vector size="36" baseType="lpstr">
      <vt:lpstr>Arial</vt:lpstr>
      <vt:lpstr>Calibri</vt:lpstr>
      <vt:lpstr>Calibri Light</vt:lpstr>
      <vt:lpstr>Roboto</vt:lpstr>
      <vt:lpstr>Roboto Black</vt:lpstr>
      <vt:lpstr>Roboto Light</vt:lpstr>
      <vt:lpstr>Roboto Medium</vt:lpstr>
      <vt:lpstr>Thème Office</vt:lpstr>
      <vt:lpstr>Présentation PowerPoint</vt:lpstr>
      <vt:lpstr>Présentation PowerPoint</vt:lpstr>
      <vt:lpstr>Présentation PowerPoint</vt:lpstr>
      <vt:lpstr>Le Cloud Computing est la prestation de services informatiques (comme des logiciels, des bases de données, des serveurs et des réseaux) sur Internet. Cela signifie que les utilisateurs finaux peuvent accéder aux logiciels et aux applications, peu importe où ils se trouvent</vt:lpstr>
      <vt:lpstr>IaaS : Le cloud computing est la prestation de services informatiques (comme des logiciels, des bases de données, des serveurs et des réseaux) sur Internet. Cela signifie que les utilisateurs finaux peuvent accéder aux logiciels et aux applications, peu importe où ils se trouvent  PaaS : La plateforme en tant que service (PaaS) élimine la nécessité pour votre organisation de gérer l'infrastructure sous-jacente (généralement le matériel et les systèmes d'exploitation), tout en vous permettant de vous concentrer sur le déploiement et la gestion de vos applications.  SaaS : Le logiciel en tant que service (SaaS) offre un produit final qui est exécuté et géré par le prestataire de services. Dans la plupart des cas, les personnes qui font référence au service SaaS pensent aux applications des utilisateurs finaux. Une offre SaaS vous permet de ne pas vous soucier de la maintenance du service ou de la gestion de l'infrastructure sous-jacente. Ainsi, vous pouvez vous focaliser sur l'utilisation du logiciel.</vt:lpstr>
      <vt:lpstr>Présentation PowerPoint</vt:lpstr>
      <vt:lpstr>QU’EST-CE QUE </vt:lpstr>
      <vt:lpstr>Présentation PowerPoint</vt:lpstr>
      <vt:lpstr>Présentation PowerPoint</vt:lpstr>
      <vt:lpstr>Présentation PowerPoint</vt:lpstr>
      <vt:lpstr>La plateforme Amazon Web Services offre de nombreux avantages. Elle permet aux entreprise d’utiliser des modèles de programmation, des OS, des bases de données et des architectures déjà familières. </vt:lpstr>
      <vt:lpstr>Présentation PowerPoint</vt:lpstr>
      <vt:lpstr>En outre, Amazon Web Services présente les mêmes faiblesses que toutes les plateformes Cloud : les utilisateurs perdent un certain contrôle sur leurs données, et le risque de panne existe.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Jeff Obanda</dc:creator>
  <cp:lastModifiedBy>Jeff Obanda</cp:lastModifiedBy>
  <cp:revision>22</cp:revision>
  <dcterms:created xsi:type="dcterms:W3CDTF">2023-06-13T07:01:30Z</dcterms:created>
  <dcterms:modified xsi:type="dcterms:W3CDTF">2025-02-13T13:30:32Z</dcterms:modified>
</cp:coreProperties>
</file>